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2"/>
  </p:notesMasterIdLst>
  <p:handoutMasterIdLst>
    <p:handoutMasterId r:id="rId33"/>
  </p:handoutMasterIdLst>
  <p:sldIdLst>
    <p:sldId id="300" r:id="rId2"/>
    <p:sldId id="256" r:id="rId3"/>
    <p:sldId id="295" r:id="rId4"/>
    <p:sldId id="257" r:id="rId5"/>
    <p:sldId id="258" r:id="rId6"/>
    <p:sldId id="259" r:id="rId7"/>
    <p:sldId id="285" r:id="rId8"/>
    <p:sldId id="286" r:id="rId9"/>
    <p:sldId id="294" r:id="rId10"/>
    <p:sldId id="299" r:id="rId11"/>
    <p:sldId id="298" r:id="rId12"/>
    <p:sldId id="301" r:id="rId13"/>
    <p:sldId id="296" r:id="rId14"/>
    <p:sldId id="287" r:id="rId15"/>
    <p:sldId id="306" r:id="rId16"/>
    <p:sldId id="289" r:id="rId17"/>
    <p:sldId id="288" r:id="rId18"/>
    <p:sldId id="290" r:id="rId19"/>
    <p:sldId id="291" r:id="rId20"/>
    <p:sldId id="260" r:id="rId21"/>
    <p:sldId id="292" r:id="rId22"/>
    <p:sldId id="261" r:id="rId23"/>
    <p:sldId id="302" r:id="rId24"/>
    <p:sldId id="262" r:id="rId25"/>
    <p:sldId id="293" r:id="rId26"/>
    <p:sldId id="297" r:id="rId27"/>
    <p:sldId id="305" r:id="rId28"/>
    <p:sldId id="303" r:id="rId29"/>
    <p:sldId id="304" r:id="rId30"/>
    <p:sldId id="284" r:id="rId31"/>
  </p:sldIdLst>
  <p:sldSz cx="12192000" cy="6858000"/>
  <p:notesSz cx="6858000" cy="9144000"/>
  <p:embeddedFontLst>
    <p:embeddedFont>
      <p:font typeface="Calibri" panose="020F0502020204030204" pitchFamily="34" charset="0"/>
      <p:regular r:id="rId34"/>
      <p:bold r:id="rId35"/>
      <p:italic r:id="rId36"/>
      <p:boldItalic r:id="rId37"/>
    </p:embeddedFont>
    <p:embeddedFont>
      <p:font typeface="Cambria Math" panose="02040503050406030204" pitchFamily="18" charset="0"/>
      <p:regular r:id="rId38"/>
    </p:embeddedFont>
    <p:embeddedFont>
      <p:font typeface="微软雅黑" panose="020B0503020204020204" pitchFamily="34" charset="-122"/>
      <p:regular r:id="rId39"/>
      <p:bold r:id="rId40"/>
    </p:embeddedFont>
    <p:embeddedFont>
      <p:font typeface="微软雅黑" panose="020B0503020204020204" pitchFamily="34" charset="-122"/>
      <p:regular r:id="rId39"/>
      <p:bold r:id="rId4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80" autoAdjust="0"/>
    <p:restoredTop sz="94660"/>
  </p:normalViewPr>
  <p:slideViewPr>
    <p:cSldViewPr snapToGrid="0">
      <p:cViewPr varScale="1">
        <p:scale>
          <a:sx n="81" d="100"/>
          <a:sy n="81" d="100"/>
        </p:scale>
        <p:origin x="88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3134" y="5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38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image" Target="../media/image4.wmf"/><Relationship Id="rId1" Type="http://schemas.openxmlformats.org/officeDocument/2006/relationships/image" Target="../media/image3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.wmf"/><Relationship Id="rId1" Type="http://schemas.openxmlformats.org/officeDocument/2006/relationships/image" Target="../media/image11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FB0272B5-1BD5-4ABB-91E3-4867290B662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06F917AE-A62A-4287-AF30-28D683FC780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51527D-01A2-4CAA-871C-4BFD2BE14CB7}" type="datetimeFigureOut">
              <a:rPr lang="en-US" smtClean="0"/>
              <a:t>6/29/2019</a:t>
            </a:fld>
            <a:endParaRPr 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CF87217-C934-44ED-910F-851F613FE83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5D9B18B-A302-49CD-99D5-68E5D2D0A74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23E053-8344-440B-9AAE-1E4955CA0C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6420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0E32B5-AC7D-4B08-B707-B1FD12553480}" type="datetimeFigureOut">
              <a:rPr lang="en-US" smtClean="0"/>
              <a:t>6/29/2019</a:t>
            </a:fld>
            <a:endParaRPr 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ED84FE-E1FD-4E6B-A98B-D37E4EDFD0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9299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ED84FE-E1FD-4E6B-A98B-D37E4EDFD05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3950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ED84FE-E1FD-4E6B-A98B-D37E4EDFD05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1152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ED84FE-E1FD-4E6B-A98B-D37E4EDFD05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9273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ED84FE-E1FD-4E6B-A98B-D37E4EDFD05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3635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ED84FE-E1FD-4E6B-A98B-D37E4EDFD05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4807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ED84FE-E1FD-4E6B-A98B-D37E4EDFD05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7788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ED84FE-E1FD-4E6B-A98B-D37E4EDFD05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6195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ED84FE-E1FD-4E6B-A98B-D37E4EDFD05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0943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ED84FE-E1FD-4E6B-A98B-D37E4EDFD05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8381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ED84FE-E1FD-4E6B-A98B-D37E4EDFD05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3122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ED84FE-E1FD-4E6B-A98B-D37E4EDFD05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8275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ED84FE-E1FD-4E6B-A98B-D37E4EDFD05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39503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ED84FE-E1FD-4E6B-A98B-D37E4EDFD05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28021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ED84FE-E1FD-4E6B-A98B-D37E4EDFD05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69421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ED84FE-E1FD-4E6B-A98B-D37E4EDFD05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93647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ED84FE-E1FD-4E6B-A98B-D37E4EDFD05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89125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ED84FE-E1FD-4E6B-A98B-D37E4EDFD05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2483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ED84FE-E1FD-4E6B-A98B-D37E4EDFD056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1449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ED84FE-E1FD-4E6B-A98B-D37E4EDFD05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31946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ED84FE-E1FD-4E6B-A98B-D37E4EDFD056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6114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ED84FE-E1FD-4E6B-A98B-D37E4EDFD05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1607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ED84FE-E1FD-4E6B-A98B-D37E4EDFD05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993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ED84FE-E1FD-4E6B-A98B-D37E4EDFD05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8752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ED84FE-E1FD-4E6B-A98B-D37E4EDFD05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0956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ED84FE-E1FD-4E6B-A98B-D37E4EDFD05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4070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ED84FE-E1FD-4E6B-A98B-D37E4EDFD05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6279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ED84FE-E1FD-4E6B-A98B-D37E4EDFD05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6653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33A1C1-E6F3-4AEC-8935-3DF679412B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725F0CC-9BB8-4022-A3A7-FD087EB5E6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EAAA730-8034-461F-B65D-81D1272DE9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7B0C6-E804-427B-9E32-C18D54FA30B5}" type="datetimeFigureOut">
              <a:rPr lang="en-US" smtClean="0"/>
              <a:t>6/29/2019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97AB141-C1FD-48A7-AB87-91323197DD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C949675-12FF-4108-9714-A0E1CEF83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6CB82-FF55-4584-92B4-95F0D31A3E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1707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293AEC-C151-4989-889B-71B3CD980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76DC107-4755-4C96-98F5-BEFE087130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E289E53-C0F1-482E-B11C-9A2330A7D0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7B0C6-E804-427B-9E32-C18D54FA30B5}" type="datetimeFigureOut">
              <a:rPr lang="en-US" smtClean="0"/>
              <a:t>6/29/2019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A3C1EDD-EBFE-4B9A-BEE2-A1E76C4B9E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2A3F99A-E3B4-4C1A-9A55-D0AE51677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6CB82-FF55-4584-92B4-95F0D31A3E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5047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8D5947F0-1C4E-4DF7-966A-F94C8D64D19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498E814-E83B-4F70-974F-BBB61EF1A4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DDED70E-4A8B-4D14-AD8B-C6CCC5E97C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7B0C6-E804-427B-9E32-C18D54FA30B5}" type="datetimeFigureOut">
              <a:rPr lang="en-US" smtClean="0"/>
              <a:t>6/29/2019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1021062-2C30-4BE0-AE47-1CF3A0E607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6FFCD78-09A6-450F-80B9-CF3877FA7C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6CB82-FF55-4584-92B4-95F0D31A3E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0163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768B4C-78C7-41B2-B482-6BA55EE8A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DAB0F05-27E9-4161-AF2F-D54FD572E8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AE7DE95-989D-44BE-8881-3F50F1BAF5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7B0C6-E804-427B-9E32-C18D54FA30B5}" type="datetimeFigureOut">
              <a:rPr lang="en-US" smtClean="0"/>
              <a:t>6/29/2019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67FA570-DD68-4A60-8F54-EAE75E6A74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D26A842-51EF-46A9-B2B4-3EFB56AF9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6CB82-FF55-4584-92B4-95F0D31A3EE7}" type="slidenum">
              <a:rPr lang="en-US" smtClean="0"/>
              <a:t>‹#›</a:t>
            </a:fld>
            <a:endParaRPr 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54BB55B-1817-436A-AB57-C75DF70D7714}"/>
              </a:ext>
            </a:extLst>
          </p:cNvPr>
          <p:cNvSpPr/>
          <p:nvPr userDrawn="1"/>
        </p:nvSpPr>
        <p:spPr>
          <a:xfrm>
            <a:off x="0" y="-3299"/>
            <a:ext cx="12192000" cy="651481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5985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02BFBB-BE0D-421E-ADB0-65A067C3D6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DA8B1E9-EC95-4946-AFB3-4D81D9FB0F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CB25948-DEB0-41C2-B1B0-FB91D7A4F7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7B0C6-E804-427B-9E32-C18D54FA30B5}" type="datetimeFigureOut">
              <a:rPr lang="en-US" smtClean="0"/>
              <a:t>6/29/2019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A2248FB-A0CC-4E37-B823-C4DFD276F4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DB82481-B676-47CB-97FB-DFBC7F77B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6CB82-FF55-4584-92B4-95F0D31A3E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8306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6ADCA5-9D53-437A-AB85-58B889EE0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C171C9A-38D8-4ACF-BD31-9632558E43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0C27723-BB21-4E82-B2E1-23D55743F7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5AE5142-FACE-4A70-8E9C-8354CB16C2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7B0C6-E804-427B-9E32-C18D54FA30B5}" type="datetimeFigureOut">
              <a:rPr lang="en-US" smtClean="0"/>
              <a:t>6/29/2019</a:t>
            </a:fld>
            <a:endParaRPr 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FD5D9FD-5F11-49D2-A3AC-48E3C747A9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56224C6-C337-40B5-96F4-CD56FF203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6CB82-FF55-4584-92B4-95F0D31A3E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04642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1DD8F8F-7F0F-48FB-803F-BE76320676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A9D79CC-32EC-4F72-9979-7B6E850CEA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80BA0E7-E51F-41E5-BD4E-A284858A04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8A492E4-9A2A-4E2A-ABB2-336BD9649D8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23D05F2-6DBD-4BFA-A2DC-9E17A00635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A23F89A5-97C2-441E-8D5C-793D00CE00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7B0C6-E804-427B-9E32-C18D54FA30B5}" type="datetimeFigureOut">
              <a:rPr lang="en-US" smtClean="0"/>
              <a:t>6/29/2019</a:t>
            </a:fld>
            <a:endParaRPr 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BAAF9E28-5C81-4DCD-91A9-B8A93784C6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5A59BEC1-2C50-456C-B6DA-0ED685451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6CB82-FF55-4584-92B4-95F0D31A3E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4655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4203AC-A4DE-4EF1-BBC0-B42988216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5CD324C-A9B8-42D6-A945-A64EE3CDC3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7B0C6-E804-427B-9E32-C18D54FA30B5}" type="datetimeFigureOut">
              <a:rPr lang="en-US" smtClean="0"/>
              <a:t>6/29/2019</a:t>
            </a:fld>
            <a:endParaRPr 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19AB6EB-3B68-4C8B-8FDF-851638E7BD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A2E70AC-6AF1-4290-B87A-78D2FED033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6CB82-FF55-4584-92B4-95F0D31A3E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38592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2C5A192-C32B-41A1-B51F-05D8AD3577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7B0C6-E804-427B-9E32-C18D54FA30B5}" type="datetimeFigureOut">
              <a:rPr lang="en-US" smtClean="0"/>
              <a:t>6/29/2019</a:t>
            </a:fld>
            <a:endParaRPr 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06CB323E-9033-4F05-AB5A-5B92C1460D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D21E21E-4A10-4FDB-9461-84ECA732E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6CB82-FF55-4584-92B4-95F0D31A3E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4384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79882C-AF8D-4534-A989-A57C8A7BFD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759AB06-346F-4E23-9ACB-B3C01EB817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8D388EA-BCCF-41AD-8E44-9E756B4404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549853F-2B60-4BA3-B10A-6B7F1EF1AF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7B0C6-E804-427B-9E32-C18D54FA30B5}" type="datetimeFigureOut">
              <a:rPr lang="en-US" smtClean="0"/>
              <a:t>6/29/2019</a:t>
            </a:fld>
            <a:endParaRPr 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82F1FD5-2F3C-4849-92AB-205E927F72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FBA95EA-63EA-4F1D-BEDE-A80217E46C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6CB82-FF55-4584-92B4-95F0D31A3E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973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5AC2A0-0682-4212-AD5A-DAD903D928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7C497395-B39B-4867-84A9-1A47DA28889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565E77A-89C2-4F41-878F-0979C46A16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E22FDA1-62E6-4CAE-BFB0-E649EF7D0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7B0C6-E804-427B-9E32-C18D54FA30B5}" type="datetimeFigureOut">
              <a:rPr lang="en-US" smtClean="0"/>
              <a:t>6/29/2019</a:t>
            </a:fld>
            <a:endParaRPr 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DD12D35-7C08-413E-BBDF-B03581BDB5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1C9EC4F-B065-492A-90A3-0ECBDD73A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6CB82-FF55-4584-92B4-95F0D31A3E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1505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26D91DE4-6BED-4AEB-9CFA-B0CBF36D25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FF2C2DE-29DE-4BAD-A33E-18CD9B43DB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4987B12-029D-4280-8F48-5C0AFA330B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B7B0C6-E804-427B-9E32-C18D54FA30B5}" type="datetimeFigureOut">
              <a:rPr lang="en-US" smtClean="0"/>
              <a:t>6/29/2019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FB2E576-924B-4AB3-9E23-5B36B3C544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CD5BA24-2D0E-4825-8CFD-9121B13DDD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06CB82-FF55-4584-92B4-95F0D31A3E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704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6.wmf"/><Relationship Id="rId5" Type="http://schemas.openxmlformats.org/officeDocument/2006/relationships/oleObject" Target="../embeddings/oleObject7.bin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zhangyilang/videoStabilization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4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3.wmf"/><Relationship Id="rId4" Type="http://schemas.openxmlformats.org/officeDocument/2006/relationships/oleObject" Target="../embeddings/oleObject1.bin"/><Relationship Id="rId9" Type="http://schemas.openxmlformats.org/officeDocument/2006/relationships/image" Target="../media/image5.w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7" Type="http://schemas.openxmlformats.org/officeDocument/2006/relationships/image" Target="../media/image6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4.bin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12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6.bin"/><Relationship Id="rId5" Type="http://schemas.openxmlformats.org/officeDocument/2006/relationships/image" Target="../media/image11.wmf"/><Relationship Id="rId4" Type="http://schemas.openxmlformats.org/officeDocument/2006/relationships/oleObject" Target="../embeddings/oleObject5.bin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7CC1DD-6ACB-4C41-A531-BD86AFB172B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图像稳定算法研究</a:t>
            </a:r>
            <a:endParaRPr 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8EF0970-4A4A-40AA-8A1F-4266D82869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25506" y="4026833"/>
            <a:ext cx="4810493" cy="937878"/>
          </a:xfrm>
        </p:spPr>
        <p:txBody>
          <a:bodyPr/>
          <a:lstStyle/>
          <a:p>
            <a:r>
              <a:rPr lang="zh-CN" altLang="en-US" dirty="0">
                <a:cs typeface="+mn-ea"/>
                <a:sym typeface="+mn-lt"/>
              </a:rPr>
              <a:t>张奕朗 王鑫 叶涵诚 陈幸豪 王鹏</a:t>
            </a:r>
            <a:endParaRPr lang="en-US" altLang="zh-CN" dirty="0">
              <a:cs typeface="+mn-ea"/>
              <a:sym typeface="+mn-lt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3442EBD-190F-4CDF-B244-17B2A4A1ECB2}"/>
              </a:ext>
            </a:extLst>
          </p:cNvPr>
          <p:cNvSpPr/>
          <p:nvPr/>
        </p:nvSpPr>
        <p:spPr>
          <a:xfrm>
            <a:off x="0" y="6419460"/>
            <a:ext cx="12192000" cy="438539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E3CE40D-55DB-4B8D-9785-B3461918FAA7}"/>
              </a:ext>
            </a:extLst>
          </p:cNvPr>
          <p:cNvSpPr txBox="1"/>
          <p:nvPr/>
        </p:nvSpPr>
        <p:spPr>
          <a:xfrm>
            <a:off x="149290" y="6438674"/>
            <a:ext cx="40121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</a:rPr>
              <a:t>CS: APP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85358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FC248E48-47A7-45A1-B0A9-FDA4A870FE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4295" y="3429000"/>
            <a:ext cx="7743825" cy="1838325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2D1282CC-4D1E-47CC-8D8D-367D7E02C9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091" y="-290764"/>
            <a:ext cx="10515600" cy="1325563"/>
          </a:xfrm>
        </p:spPr>
        <p:txBody>
          <a:bodyPr>
            <a:normAutofit/>
          </a:bodyPr>
          <a:lstStyle/>
          <a:p>
            <a:r>
              <a:rPr lang="zh-CN" altLang="en-US" sz="3000" dirty="0">
                <a:solidFill>
                  <a:schemeClr val="bg1"/>
                </a:solidFill>
              </a:rPr>
              <a:t>基于局部特征的全局运动估计</a:t>
            </a:r>
            <a:endParaRPr lang="en-US" sz="3000" dirty="0">
              <a:solidFill>
                <a:schemeClr val="bg1"/>
              </a:solidFill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C814F11-CFC3-436C-BFB7-7DBB59F7B5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0120" y="2949475"/>
            <a:ext cx="10515600" cy="3126205"/>
          </a:xfrm>
        </p:spPr>
        <p:txBody>
          <a:bodyPr>
            <a:normAutofit/>
          </a:bodyPr>
          <a:lstStyle/>
          <a:p>
            <a:pPr>
              <a:buClr>
                <a:srgbClr val="C00000"/>
              </a:buClr>
            </a:pPr>
            <a:r>
              <a:rPr lang="zh-CN" altLang="en-US" sz="2600" dirty="0"/>
              <a:t>特征提取（采取角点检测）</a:t>
            </a:r>
            <a:endParaRPr lang="en-US" altLang="zh-CN" sz="2600" dirty="0"/>
          </a:p>
          <a:p>
            <a:pPr>
              <a:buClr>
                <a:srgbClr val="C00000"/>
              </a:buClr>
            </a:pPr>
            <a:endParaRPr lang="zh-CN" altLang="en-US" sz="2600" dirty="0"/>
          </a:p>
          <a:p>
            <a:pPr>
              <a:buClr>
                <a:srgbClr val="C00000"/>
              </a:buClr>
            </a:pPr>
            <a:r>
              <a:rPr lang="zh-CN" altLang="en-US" sz="2600" dirty="0"/>
              <a:t>特征匹配</a:t>
            </a:r>
            <a:endParaRPr lang="en-US" altLang="zh-CN" sz="2600" dirty="0"/>
          </a:p>
          <a:p>
            <a:pPr>
              <a:buClr>
                <a:srgbClr val="C00000"/>
              </a:buClr>
            </a:pPr>
            <a:endParaRPr lang="en-US" altLang="zh-CN" sz="2600" dirty="0"/>
          </a:p>
          <a:p>
            <a:pPr>
              <a:buClr>
                <a:srgbClr val="C00000"/>
              </a:buClr>
            </a:pPr>
            <a:r>
              <a:rPr lang="zh-CN" altLang="en-US" sz="2600" dirty="0"/>
              <a:t>鲁棒的参数估计</a:t>
            </a:r>
            <a:endParaRPr lang="en-US" altLang="zh-CN" sz="2600" dirty="0"/>
          </a:p>
          <a:p>
            <a:pPr marL="0" indent="0">
              <a:buClr>
                <a:srgbClr val="C00000"/>
              </a:buClr>
              <a:buNone/>
            </a:pPr>
            <a:endParaRPr lang="en-US" altLang="zh-CN" sz="2400" dirty="0"/>
          </a:p>
          <a:p>
            <a:pPr>
              <a:buClr>
                <a:srgbClr val="C00000"/>
              </a:buClr>
            </a:pPr>
            <a:endParaRPr lang="zh-CN" altLang="en-US" sz="2600" dirty="0"/>
          </a:p>
          <a:p>
            <a:pPr>
              <a:buClr>
                <a:srgbClr val="C00000"/>
              </a:buClr>
            </a:pPr>
            <a:endParaRPr lang="zh-CN" altLang="en-US" sz="26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FA32B97-A50C-49FE-8FF0-AAB6125E93EC}"/>
              </a:ext>
            </a:extLst>
          </p:cNvPr>
          <p:cNvSpPr/>
          <p:nvPr/>
        </p:nvSpPr>
        <p:spPr>
          <a:xfrm>
            <a:off x="899160" y="1538241"/>
            <a:ext cx="10393680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rgbClr val="C00000"/>
              </a:buClr>
            </a:pPr>
            <a:r>
              <a:rPr lang="zh-CN" altLang="en-US" sz="2600" dirty="0"/>
              <a:t>基于局部特征的全局运动估计，就是在当前图像和参考图像之间通过特征匹配找到对应关系。流程分为以下三步：</a:t>
            </a:r>
            <a:endParaRPr lang="en-US" altLang="zh-CN" sz="2600" dirty="0"/>
          </a:p>
        </p:txBody>
      </p:sp>
    </p:spTree>
    <p:extLst>
      <p:ext uri="{BB962C8B-B14F-4D97-AF65-F5344CB8AC3E}">
        <p14:creationId xmlns:p14="http://schemas.microsoft.com/office/powerpoint/2010/main" val="16424733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1282CC-4D1E-47CC-8D8D-367D7E02C9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091" y="-306004"/>
            <a:ext cx="10515600" cy="1325563"/>
          </a:xfrm>
        </p:spPr>
        <p:txBody>
          <a:bodyPr>
            <a:normAutofit/>
          </a:bodyPr>
          <a:lstStyle/>
          <a:p>
            <a:r>
              <a:rPr lang="zh-CN" altLang="en-US" sz="3000" dirty="0">
                <a:solidFill>
                  <a:schemeClr val="bg1"/>
                </a:solidFill>
              </a:rPr>
              <a:t>特征匹配</a:t>
            </a:r>
            <a:endParaRPr lang="en-US" sz="3000" dirty="0">
              <a:solidFill>
                <a:schemeClr val="bg1"/>
              </a:solidFill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C814F11-CFC3-436C-BFB7-7DBB59F7B5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4091" y="1019559"/>
            <a:ext cx="10515600" cy="4019801"/>
          </a:xfrm>
        </p:spPr>
        <p:txBody>
          <a:bodyPr>
            <a:normAutofit/>
          </a:bodyPr>
          <a:lstStyle/>
          <a:p>
            <a:pPr>
              <a:buClr>
                <a:srgbClr val="C00000"/>
              </a:buClr>
            </a:pPr>
            <a:r>
              <a:rPr lang="zh-CN" altLang="en-US" sz="2600" dirty="0"/>
              <a:t>基于</a:t>
            </a:r>
            <a:r>
              <a:rPr lang="en-US" altLang="zh-CN" sz="2600" dirty="0"/>
              <a:t>FREAK(</a:t>
            </a:r>
            <a:r>
              <a:rPr lang="zh-CN" altLang="en-US" dirty="0"/>
              <a:t>快速视网膜关键点</a:t>
            </a:r>
            <a:r>
              <a:rPr lang="en-US" altLang="zh-CN" sz="2600" dirty="0"/>
              <a:t>)</a:t>
            </a:r>
            <a:r>
              <a:rPr lang="zh-CN" altLang="en-US" sz="2600" dirty="0"/>
              <a:t>特征检测</a:t>
            </a:r>
          </a:p>
          <a:p>
            <a:pPr>
              <a:buClr>
                <a:srgbClr val="C00000"/>
              </a:buClr>
            </a:pPr>
            <a:r>
              <a:rPr lang="en-US" altLang="zh-CN" sz="1600" dirty="0"/>
              <a:t>FERAK</a:t>
            </a:r>
            <a:r>
              <a:rPr lang="zh-CN" altLang="en-US" sz="1600" dirty="0"/>
              <a:t>的计算速度通常更快，内存负载更低，</a:t>
            </a:r>
            <a:endParaRPr lang="en-US" altLang="zh-CN" sz="1600" dirty="0"/>
          </a:p>
          <a:p>
            <a:pPr>
              <a:buClr>
                <a:srgbClr val="C00000"/>
              </a:buClr>
            </a:pPr>
            <a:r>
              <a:rPr lang="zh-CN" altLang="en-US" sz="1600" dirty="0"/>
              <a:t>而且更具有鲁棒性，比较适合于嵌入式系统或实时系统</a:t>
            </a:r>
            <a:endParaRPr lang="en-US" altLang="zh-CN" sz="1600" dirty="0"/>
          </a:p>
          <a:p>
            <a:pPr>
              <a:buClr>
                <a:srgbClr val="C00000"/>
              </a:buClr>
            </a:pPr>
            <a:endParaRPr lang="en-US" altLang="zh-CN" sz="1600" dirty="0"/>
          </a:p>
          <a:p>
            <a:pPr>
              <a:buClr>
                <a:srgbClr val="C00000"/>
              </a:buClr>
            </a:pPr>
            <a:r>
              <a:rPr lang="en-US" altLang="zh-CN" dirty="0"/>
              <a:t>Fast Approximate Nearest Neighbors </a:t>
            </a:r>
          </a:p>
          <a:p>
            <a:pPr marL="0" indent="0">
              <a:buClr>
                <a:srgbClr val="C00000"/>
              </a:buClr>
              <a:buNone/>
            </a:pPr>
            <a:r>
              <a:rPr lang="en-US" altLang="zh-CN" dirty="0"/>
              <a:t>with Automatic Algorithm Configuration</a:t>
            </a:r>
          </a:p>
          <a:p>
            <a:pPr>
              <a:buClr>
                <a:srgbClr val="C00000"/>
              </a:buClr>
            </a:pPr>
            <a:r>
              <a:rPr lang="en-US" altLang="zh-CN" sz="1600" dirty="0"/>
              <a:t>nearest-neighbors search</a:t>
            </a:r>
          </a:p>
          <a:p>
            <a:pPr>
              <a:buClr>
                <a:srgbClr val="C00000"/>
              </a:buClr>
            </a:pPr>
            <a:r>
              <a:rPr lang="en-US" altLang="zh-CN" sz="1600" dirty="0"/>
              <a:t>randomized </a:t>
            </a:r>
            <a:r>
              <a:rPr lang="en-US" altLang="zh-CN" sz="1600" dirty="0" err="1"/>
              <a:t>kd</a:t>
            </a:r>
            <a:r>
              <a:rPr lang="en-US" altLang="zh-CN" sz="1600" dirty="0"/>
              <a:t>-trees</a:t>
            </a:r>
          </a:p>
          <a:p>
            <a:pPr>
              <a:buClr>
                <a:srgbClr val="C00000"/>
              </a:buClr>
            </a:pPr>
            <a:r>
              <a:rPr lang="en-US" altLang="zh-CN" sz="1600" dirty="0"/>
              <a:t>hierarchical k-means tree</a:t>
            </a:r>
          </a:p>
          <a:p>
            <a:pPr>
              <a:buClr>
                <a:srgbClr val="C00000"/>
              </a:buClr>
            </a:pPr>
            <a:r>
              <a:rPr lang="en-US" altLang="zh-CN" sz="1600" dirty="0"/>
              <a:t>clustering</a:t>
            </a:r>
            <a:endParaRPr lang="zh-CN" altLang="en-US" sz="1600" dirty="0"/>
          </a:p>
          <a:p>
            <a:pPr>
              <a:buClr>
                <a:srgbClr val="C00000"/>
              </a:buClr>
            </a:pPr>
            <a:endParaRPr lang="zh-CN" altLang="en-US" sz="16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50BCC50-6EC8-48A0-8349-CEFA603A77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7006" y="1714500"/>
            <a:ext cx="4560903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9522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1282CC-4D1E-47CC-8D8D-367D7E02C9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091" y="-306004"/>
            <a:ext cx="10515600" cy="1325563"/>
          </a:xfrm>
        </p:spPr>
        <p:txBody>
          <a:bodyPr>
            <a:normAutofit/>
          </a:bodyPr>
          <a:lstStyle/>
          <a:p>
            <a:r>
              <a:rPr lang="zh-CN" altLang="en-US" sz="3000" dirty="0">
                <a:solidFill>
                  <a:schemeClr val="bg1"/>
                </a:solidFill>
              </a:rPr>
              <a:t>运动估计</a:t>
            </a:r>
            <a:endParaRPr lang="en-US" sz="3000" dirty="0">
              <a:solidFill>
                <a:schemeClr val="bg1"/>
              </a:solidFill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C814F11-CFC3-436C-BFB7-7DBB59F7B5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4091" y="1019559"/>
            <a:ext cx="10515600" cy="4019801"/>
          </a:xfrm>
        </p:spPr>
        <p:txBody>
          <a:bodyPr>
            <a:normAutofit/>
          </a:bodyPr>
          <a:lstStyle/>
          <a:p>
            <a:pPr>
              <a:buClr>
                <a:srgbClr val="C00000"/>
              </a:buClr>
            </a:pPr>
            <a:r>
              <a:rPr lang="zh-CN" altLang="en-US" sz="2600" dirty="0"/>
              <a:t>基于</a:t>
            </a:r>
            <a:r>
              <a:rPr lang="en-US" altLang="zh-CN" sz="2600" dirty="0"/>
              <a:t>SVD</a:t>
            </a:r>
            <a:r>
              <a:rPr lang="zh-CN" altLang="en-US" sz="2600" dirty="0"/>
              <a:t>的运动估计</a:t>
            </a:r>
            <a:endParaRPr lang="en-US" altLang="zh-CN" sz="2600" dirty="0"/>
          </a:p>
          <a:p>
            <a:pPr>
              <a:buClr>
                <a:srgbClr val="C00000"/>
              </a:buClr>
            </a:pPr>
            <a:r>
              <a:rPr lang="zh-CN" altLang="en-US" sz="1600" dirty="0"/>
              <a:t>降低维度，使用小得多的数据集来表示原始数据，在这里使用更少的变换系数</a:t>
            </a:r>
            <a:endParaRPr lang="en-US" altLang="zh-CN" sz="1600" dirty="0"/>
          </a:p>
          <a:p>
            <a:pPr>
              <a:buClr>
                <a:srgbClr val="C00000"/>
              </a:buClr>
            </a:pPr>
            <a:r>
              <a:rPr lang="zh-CN" altLang="en-US" sz="1600" dirty="0"/>
              <a:t>去除噪声点，提高算法的结果</a:t>
            </a:r>
            <a:endParaRPr lang="en-US" altLang="zh-CN" sz="1600" dirty="0"/>
          </a:p>
          <a:p>
            <a:pPr>
              <a:buClr>
                <a:srgbClr val="C00000"/>
              </a:buClr>
            </a:pPr>
            <a:endParaRPr lang="en-US" altLang="zh-CN" sz="1600" dirty="0"/>
          </a:p>
          <a:p>
            <a:pPr>
              <a:buClr>
                <a:srgbClr val="C00000"/>
              </a:buClr>
            </a:pPr>
            <a:endParaRPr lang="zh-CN" altLang="en-US" sz="1600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F3A61D58-4C16-45B8-B3D4-47C67BF87B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1854" y="1812228"/>
            <a:ext cx="4870146" cy="3664012"/>
          </a:xfrm>
          <a:prstGeom prst="rect">
            <a:avLst/>
          </a:prstGeom>
        </p:spPr>
      </p:pic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AE06A162-D10D-4BC2-810A-136AB0CF246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53073318"/>
              </p:ext>
            </p:extLst>
          </p:nvPr>
        </p:nvGraphicFramePr>
        <p:xfrm>
          <a:off x="748779" y="2717416"/>
          <a:ext cx="6148387" cy="3121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7" name="AxMath" r:id="rId5" imgW="3924720" imgH="1995480" progId="Equation.AxMath">
                  <p:embed/>
                </p:oleObj>
              </mc:Choice>
              <mc:Fallback>
                <p:oleObj name="AxMath" r:id="rId5" imgW="3924720" imgH="199548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48779" y="2717416"/>
                        <a:ext cx="6148387" cy="3121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049298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7CC1DD-6ACB-4C41-A531-BD86AFB172B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sz="4800" dirty="0">
                <a:latin typeface="+mn-lt"/>
                <a:ea typeface="+mn-ea"/>
                <a:cs typeface="+mn-ea"/>
                <a:sym typeface="+mn-lt"/>
              </a:rPr>
              <a:t>Part 3</a:t>
            </a:r>
            <a:r>
              <a:rPr lang="zh-CN" altLang="en-US" sz="4800" dirty="0">
                <a:latin typeface="+mn-lt"/>
                <a:ea typeface="+mn-ea"/>
                <a:cs typeface="+mn-ea"/>
                <a:sym typeface="+mn-lt"/>
              </a:rPr>
              <a:t>：参数滤波</a:t>
            </a:r>
            <a:endParaRPr lang="en-US" sz="4800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3442EBD-190F-4CDF-B244-17B2A4A1ECB2}"/>
              </a:ext>
            </a:extLst>
          </p:cNvPr>
          <p:cNvSpPr/>
          <p:nvPr/>
        </p:nvSpPr>
        <p:spPr>
          <a:xfrm>
            <a:off x="0" y="6419460"/>
            <a:ext cx="12192000" cy="438539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E3CE40D-55DB-4B8D-9785-B3461918FAA7}"/>
              </a:ext>
            </a:extLst>
          </p:cNvPr>
          <p:cNvSpPr txBox="1"/>
          <p:nvPr/>
        </p:nvSpPr>
        <p:spPr>
          <a:xfrm>
            <a:off x="149290" y="6438674"/>
            <a:ext cx="40121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</a:rPr>
              <a:t>CS: APP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7" name="副标题 6">
            <a:extLst>
              <a:ext uri="{FF2B5EF4-FFF2-40B4-BE49-F238E27FC236}">
                <a16:creationId xmlns:a16="http://schemas.microsoft.com/office/drawing/2014/main" id="{3A2C02B8-EC4C-4D66-A854-FA1F4005D9E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6841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1282CC-4D1E-47CC-8D8D-367D7E02C9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091" y="-306004"/>
            <a:ext cx="10515600" cy="1325563"/>
          </a:xfrm>
        </p:spPr>
        <p:txBody>
          <a:bodyPr>
            <a:normAutofit/>
          </a:bodyPr>
          <a:lstStyle/>
          <a:p>
            <a:r>
              <a:rPr lang="zh-CN" altLang="en-US" sz="3000" dirty="0">
                <a:solidFill>
                  <a:schemeClr val="bg1"/>
                </a:solidFill>
              </a:rPr>
              <a:t>参数滤波修正</a:t>
            </a:r>
            <a:endParaRPr lang="en-US" sz="3000" dirty="0">
              <a:solidFill>
                <a:schemeClr val="bg1"/>
              </a:solidFill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C814F11-CFC3-436C-BFB7-7DBB59F7B5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06475"/>
            <a:ext cx="10515600" cy="5381241"/>
          </a:xfrm>
        </p:spPr>
        <p:txBody>
          <a:bodyPr>
            <a:normAutofit/>
          </a:bodyPr>
          <a:lstStyle/>
          <a:p>
            <a:pPr>
              <a:buClr>
                <a:srgbClr val="C00000"/>
              </a:buClr>
            </a:pPr>
            <a:r>
              <a:rPr lang="zh-CN" altLang="en-US" sz="2600" dirty="0"/>
              <a:t>特征提取和参数估计得到的结果不够准确，存在噪声</a:t>
            </a:r>
            <a:endParaRPr lang="en-US" altLang="zh-CN" sz="2600" dirty="0"/>
          </a:p>
          <a:p>
            <a:pPr>
              <a:buClr>
                <a:srgbClr val="C00000"/>
              </a:buClr>
            </a:pPr>
            <a:endParaRPr lang="zh-CN" altLang="en-US" sz="2600" dirty="0"/>
          </a:p>
          <a:p>
            <a:pPr>
              <a:buClr>
                <a:srgbClr val="C00000"/>
              </a:buClr>
            </a:pPr>
            <a:r>
              <a:rPr lang="zh-CN" altLang="en-US" sz="2600" dirty="0"/>
              <a:t>假设特征提取和参数估计无偏</a:t>
            </a:r>
            <a:endParaRPr lang="en-US" altLang="zh-CN" sz="2600" dirty="0"/>
          </a:p>
          <a:p>
            <a:pPr>
              <a:buClr>
                <a:srgbClr val="C00000"/>
              </a:buClr>
            </a:pPr>
            <a:endParaRPr lang="en-US" altLang="zh-CN" sz="2600" dirty="0"/>
          </a:p>
          <a:p>
            <a:pPr>
              <a:buClr>
                <a:srgbClr val="C00000"/>
              </a:buClr>
            </a:pPr>
            <a:r>
              <a:rPr lang="zh-CN" altLang="en-US" sz="2600" dirty="0"/>
              <a:t>可建模为零均值的加性高斯白噪声</a:t>
            </a:r>
            <a:endParaRPr lang="en-US" altLang="zh-CN" sz="2600" dirty="0"/>
          </a:p>
          <a:p>
            <a:pPr>
              <a:buClr>
                <a:srgbClr val="C00000"/>
              </a:buClr>
            </a:pPr>
            <a:endParaRPr lang="en-US" altLang="zh-CN" sz="2600" dirty="0"/>
          </a:p>
          <a:p>
            <a:pPr>
              <a:buClr>
                <a:srgbClr val="C00000"/>
              </a:buClr>
            </a:pPr>
            <a:r>
              <a:rPr lang="zh-CN" altLang="en-US" sz="2600" dirty="0"/>
              <a:t>由隐状态获得观测值的过程建模为线性高斯过程</a:t>
            </a:r>
          </a:p>
          <a:p>
            <a:pPr marL="0" indent="0">
              <a:buClr>
                <a:srgbClr val="C00000"/>
              </a:buClr>
              <a:buNone/>
            </a:pPr>
            <a:endParaRPr lang="en-US" altLang="zh-CN" sz="2400" dirty="0"/>
          </a:p>
          <a:p>
            <a:pPr>
              <a:buClr>
                <a:srgbClr val="C00000"/>
              </a:buClr>
            </a:pPr>
            <a:endParaRPr lang="zh-CN" altLang="en-US" sz="2600" dirty="0"/>
          </a:p>
          <a:p>
            <a:pPr>
              <a:buClr>
                <a:srgbClr val="C00000"/>
              </a:buClr>
            </a:pPr>
            <a:endParaRPr lang="zh-CN" altLang="en-US" sz="26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67417DD-C7B6-4E42-B98C-98F3509FB6F6}"/>
              </a:ext>
            </a:extLst>
          </p:cNvPr>
          <p:cNvSpPr/>
          <p:nvPr/>
        </p:nvSpPr>
        <p:spPr>
          <a:xfrm>
            <a:off x="324091" y="1019559"/>
            <a:ext cx="6096000" cy="487762"/>
          </a:xfrm>
          <a:prstGeom prst="rect">
            <a:avLst/>
          </a:prstGeom>
        </p:spPr>
        <p:txBody>
          <a:bodyPr>
            <a:spAutoFit/>
          </a:bodyPr>
          <a:lstStyle/>
          <a:p>
            <a:pPr lvl="0">
              <a:lnSpc>
                <a:spcPct val="90000"/>
              </a:lnSpc>
              <a:spcBef>
                <a:spcPts val="1000"/>
              </a:spcBef>
              <a:buClr>
                <a:srgbClr val="C00000"/>
              </a:buClr>
            </a:pPr>
            <a:r>
              <a:rPr lang="zh-CN" altLang="en-US" sz="2800" dirty="0"/>
              <a:t>为什么要滤波？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4653758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ED9122-899B-4117-A549-E619C6A59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转移模型</a:t>
            </a:r>
            <a:r>
              <a:rPr lang="en-US" altLang="zh-CN" dirty="0"/>
              <a:t>——HMM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2736011-E19B-4D97-AF22-11F1BC1CB1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/>
              <a:t>HMM</a:t>
            </a:r>
            <a:r>
              <a:rPr lang="zh-CN" altLang="en-US" sz="2400" dirty="0"/>
              <a:t>：隐马尔可夫模型</a:t>
            </a:r>
            <a:endParaRPr lang="en-US" altLang="zh-CN" sz="2400" dirty="0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5083DD5C-DEF0-4035-9436-6A27CCB6F33C}"/>
              </a:ext>
            </a:extLst>
          </p:cNvPr>
          <p:cNvSpPr/>
          <p:nvPr/>
        </p:nvSpPr>
        <p:spPr>
          <a:xfrm>
            <a:off x="4057096" y="2244716"/>
            <a:ext cx="585926" cy="585926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X</a:t>
            </a:r>
            <a:r>
              <a:rPr lang="en-US" altLang="zh-CN" baseline="-25000" dirty="0"/>
              <a:t>0</a:t>
            </a:r>
            <a:endParaRPr lang="zh-CN" altLang="en-US" baseline="-25000" dirty="0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71E19C01-CC48-4164-9694-FA93F1AA0D3C}"/>
              </a:ext>
            </a:extLst>
          </p:cNvPr>
          <p:cNvSpPr/>
          <p:nvPr/>
        </p:nvSpPr>
        <p:spPr>
          <a:xfrm>
            <a:off x="5115018" y="2244716"/>
            <a:ext cx="585926" cy="585926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X</a:t>
            </a:r>
            <a:r>
              <a:rPr lang="en-US" altLang="zh-CN" baseline="-25000" dirty="0"/>
              <a:t>1</a:t>
            </a:r>
            <a:endParaRPr lang="zh-CN" altLang="en-US" baseline="-25000" dirty="0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BC8B356D-A408-4181-A92E-889673C4B931}"/>
              </a:ext>
            </a:extLst>
          </p:cNvPr>
          <p:cNvSpPr/>
          <p:nvPr/>
        </p:nvSpPr>
        <p:spPr>
          <a:xfrm>
            <a:off x="6172940" y="2248269"/>
            <a:ext cx="585926" cy="585926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X</a:t>
            </a:r>
            <a:r>
              <a:rPr lang="en-US" altLang="zh-CN" baseline="-25000" dirty="0"/>
              <a:t>2</a:t>
            </a:r>
            <a:endParaRPr lang="zh-CN" altLang="en-US" baseline="-25000" dirty="0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513B8895-304D-48F1-94A0-89E1CF37A341}"/>
              </a:ext>
            </a:extLst>
          </p:cNvPr>
          <p:cNvCxnSpPr>
            <a:stCxn id="6" idx="6"/>
            <a:endCxn id="7" idx="2"/>
          </p:cNvCxnSpPr>
          <p:nvPr/>
        </p:nvCxnSpPr>
        <p:spPr>
          <a:xfrm>
            <a:off x="4643022" y="2537679"/>
            <a:ext cx="4719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C8A9C078-0852-41CC-92F1-87181080642E}"/>
              </a:ext>
            </a:extLst>
          </p:cNvPr>
          <p:cNvCxnSpPr>
            <a:stCxn id="7" idx="6"/>
            <a:endCxn id="8" idx="2"/>
          </p:cNvCxnSpPr>
          <p:nvPr/>
        </p:nvCxnSpPr>
        <p:spPr>
          <a:xfrm>
            <a:off x="5700944" y="2537679"/>
            <a:ext cx="471996" cy="35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5BD665AA-3AEB-45D4-854A-BC91CA3B6E55}"/>
              </a:ext>
            </a:extLst>
          </p:cNvPr>
          <p:cNvSpPr txBox="1"/>
          <p:nvPr/>
        </p:nvSpPr>
        <p:spPr>
          <a:xfrm>
            <a:off x="2445058" y="2333493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隐状态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C1933676-6E8B-4A64-95C9-9BC310F76C4F}"/>
              </a:ext>
            </a:extLst>
          </p:cNvPr>
          <p:cNvSpPr txBox="1"/>
          <p:nvPr/>
        </p:nvSpPr>
        <p:spPr>
          <a:xfrm>
            <a:off x="2445058" y="343660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证据变量</a:t>
            </a:r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FEB9DB09-20AA-4194-9753-9DCC3CF48732}"/>
              </a:ext>
            </a:extLst>
          </p:cNvPr>
          <p:cNvCxnSpPr>
            <a:cxnSpLocks/>
            <a:stCxn id="8" idx="6"/>
          </p:cNvCxnSpPr>
          <p:nvPr/>
        </p:nvCxnSpPr>
        <p:spPr>
          <a:xfrm flipV="1">
            <a:off x="6758866" y="2537826"/>
            <a:ext cx="471996" cy="34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782ED425-6610-474F-9CFA-BDC2ACA4439C}"/>
              </a:ext>
            </a:extLst>
          </p:cNvPr>
          <p:cNvSpPr txBox="1"/>
          <p:nvPr/>
        </p:nvSpPr>
        <p:spPr>
          <a:xfrm>
            <a:off x="7294146" y="2353013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……</a:t>
            </a:r>
            <a:endParaRPr lang="zh-CN" altLang="en-US" dirty="0"/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8F8B557D-2DEB-43B5-9309-0799FF2AD576}"/>
              </a:ext>
            </a:extLst>
          </p:cNvPr>
          <p:cNvSpPr/>
          <p:nvPr/>
        </p:nvSpPr>
        <p:spPr>
          <a:xfrm>
            <a:off x="8339380" y="2241163"/>
            <a:ext cx="585926" cy="585926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X</a:t>
            </a:r>
            <a:r>
              <a:rPr lang="en-US" altLang="zh-CN" baseline="-25000" dirty="0" err="1"/>
              <a:t>t</a:t>
            </a:r>
            <a:endParaRPr lang="zh-CN" altLang="en-US" baseline="-25000" dirty="0"/>
          </a:p>
        </p:txBody>
      </p: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7759C138-40C1-442D-8C46-C297F55E6304}"/>
              </a:ext>
            </a:extLst>
          </p:cNvPr>
          <p:cNvCxnSpPr>
            <a:cxnSpLocks/>
            <a:endCxn id="20" idx="2"/>
          </p:cNvCxnSpPr>
          <p:nvPr/>
        </p:nvCxnSpPr>
        <p:spPr>
          <a:xfrm>
            <a:off x="7867384" y="2534126"/>
            <a:ext cx="4719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椭圆 23">
            <a:extLst>
              <a:ext uri="{FF2B5EF4-FFF2-40B4-BE49-F238E27FC236}">
                <a16:creationId xmlns:a16="http://schemas.microsoft.com/office/drawing/2014/main" id="{2AE28C45-5580-46F7-863F-750EA3CAF5DE}"/>
              </a:ext>
            </a:extLst>
          </p:cNvPr>
          <p:cNvSpPr/>
          <p:nvPr/>
        </p:nvSpPr>
        <p:spPr>
          <a:xfrm>
            <a:off x="5118266" y="3264478"/>
            <a:ext cx="585926" cy="585926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e</a:t>
            </a:r>
            <a:r>
              <a:rPr lang="en-US" altLang="zh-CN" baseline="-25000" dirty="0"/>
              <a:t>1</a:t>
            </a:r>
            <a:endParaRPr lang="zh-CN" altLang="en-US" baseline="-25000" dirty="0"/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171B1CC0-938A-40FB-9080-777055AA48B1}"/>
              </a:ext>
            </a:extLst>
          </p:cNvPr>
          <p:cNvSpPr/>
          <p:nvPr/>
        </p:nvSpPr>
        <p:spPr>
          <a:xfrm>
            <a:off x="6176188" y="3268031"/>
            <a:ext cx="585926" cy="585926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e</a:t>
            </a:r>
            <a:r>
              <a:rPr lang="en-US" altLang="zh-CN" baseline="-25000" dirty="0"/>
              <a:t>2</a:t>
            </a:r>
            <a:endParaRPr lang="zh-CN" altLang="en-US" baseline="-25000" dirty="0"/>
          </a:p>
        </p:txBody>
      </p: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F2032177-96DA-479E-BD57-3692F90D4807}"/>
              </a:ext>
            </a:extLst>
          </p:cNvPr>
          <p:cNvCxnSpPr>
            <a:stCxn id="24" idx="6"/>
            <a:endCxn id="25" idx="2"/>
          </p:cNvCxnSpPr>
          <p:nvPr/>
        </p:nvCxnSpPr>
        <p:spPr>
          <a:xfrm>
            <a:off x="5704192" y="3557441"/>
            <a:ext cx="471996" cy="355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</p:cxn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B1D1A7C3-F88C-4522-BBC7-CE8D4D46DCB6}"/>
              </a:ext>
            </a:extLst>
          </p:cNvPr>
          <p:cNvCxnSpPr>
            <a:cxnSpLocks/>
            <a:stCxn id="25" idx="6"/>
          </p:cNvCxnSpPr>
          <p:nvPr/>
        </p:nvCxnSpPr>
        <p:spPr>
          <a:xfrm flipV="1">
            <a:off x="6762114" y="3557588"/>
            <a:ext cx="471996" cy="34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</p:cxnSp>
      <p:sp>
        <p:nvSpPr>
          <p:cNvPr id="28" name="文本框 27">
            <a:extLst>
              <a:ext uri="{FF2B5EF4-FFF2-40B4-BE49-F238E27FC236}">
                <a16:creationId xmlns:a16="http://schemas.microsoft.com/office/drawing/2014/main" id="{0BE711B9-6CE8-4B27-AF3A-22E32F3240C5}"/>
              </a:ext>
            </a:extLst>
          </p:cNvPr>
          <p:cNvSpPr txBox="1"/>
          <p:nvPr/>
        </p:nvSpPr>
        <p:spPr>
          <a:xfrm>
            <a:off x="7297394" y="3372775"/>
            <a:ext cx="508473" cy="369332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CN" dirty="0"/>
              <a:t>……</a:t>
            </a:r>
            <a:endParaRPr lang="zh-CN" altLang="en-US" dirty="0"/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C85A6558-167C-4E94-84BE-5E1DC8F45682}"/>
              </a:ext>
            </a:extLst>
          </p:cNvPr>
          <p:cNvSpPr/>
          <p:nvPr/>
        </p:nvSpPr>
        <p:spPr>
          <a:xfrm>
            <a:off x="8342628" y="3260925"/>
            <a:ext cx="585926" cy="585926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e</a:t>
            </a:r>
            <a:r>
              <a:rPr lang="en-US" altLang="zh-CN" baseline="-25000" dirty="0"/>
              <a:t>t</a:t>
            </a:r>
            <a:endParaRPr lang="zh-CN" altLang="en-US" baseline="-25000" dirty="0"/>
          </a:p>
        </p:txBody>
      </p: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ACA589D5-24AB-4960-9A19-FEF4E380EBAC}"/>
              </a:ext>
            </a:extLst>
          </p:cNvPr>
          <p:cNvCxnSpPr>
            <a:cxnSpLocks/>
            <a:endCxn id="29" idx="2"/>
          </p:cNvCxnSpPr>
          <p:nvPr/>
        </p:nvCxnSpPr>
        <p:spPr>
          <a:xfrm>
            <a:off x="7870632" y="3553888"/>
            <a:ext cx="47199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</p:cxn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8C6AE774-C4D8-4D21-A1DD-65E38DC73892}"/>
              </a:ext>
            </a:extLst>
          </p:cNvPr>
          <p:cNvCxnSpPr>
            <a:stCxn id="7" idx="4"/>
            <a:endCxn id="24" idx="0"/>
          </p:cNvCxnSpPr>
          <p:nvPr/>
        </p:nvCxnSpPr>
        <p:spPr>
          <a:xfrm>
            <a:off x="5407981" y="2830642"/>
            <a:ext cx="3248" cy="4338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265110BC-140D-4678-B2ED-6CA1E3C6A467}"/>
              </a:ext>
            </a:extLst>
          </p:cNvPr>
          <p:cNvCxnSpPr>
            <a:cxnSpLocks/>
            <a:stCxn id="8" idx="4"/>
            <a:endCxn id="25" idx="0"/>
          </p:cNvCxnSpPr>
          <p:nvPr/>
        </p:nvCxnSpPr>
        <p:spPr>
          <a:xfrm>
            <a:off x="6465903" y="2834195"/>
            <a:ext cx="3248" cy="4338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4DB72109-F82F-4F88-A13B-AA1C860D9AB7}"/>
              </a:ext>
            </a:extLst>
          </p:cNvPr>
          <p:cNvCxnSpPr>
            <a:stCxn id="20" idx="4"/>
            <a:endCxn id="29" idx="0"/>
          </p:cNvCxnSpPr>
          <p:nvPr/>
        </p:nvCxnSpPr>
        <p:spPr>
          <a:xfrm>
            <a:off x="8632343" y="2827089"/>
            <a:ext cx="3248" cy="4338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9" name="内容占位符 2">
            <a:extLst>
              <a:ext uri="{FF2B5EF4-FFF2-40B4-BE49-F238E27FC236}">
                <a16:creationId xmlns:a16="http://schemas.microsoft.com/office/drawing/2014/main" id="{2B1C3129-A37A-4778-A21B-64CC0FC1CE34}"/>
              </a:ext>
            </a:extLst>
          </p:cNvPr>
          <p:cNvSpPr txBox="1">
            <a:spLocks/>
          </p:cNvSpPr>
          <p:nvPr/>
        </p:nvSpPr>
        <p:spPr>
          <a:xfrm>
            <a:off x="838200" y="4273052"/>
            <a:ext cx="10515600" cy="22556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dirty="0"/>
              <a:t>滤波：前向算法</a:t>
            </a:r>
            <a:r>
              <a:rPr lang="en-US" altLang="zh-CN" sz="2400" dirty="0"/>
              <a:t>	</a:t>
            </a:r>
          </a:p>
          <a:p>
            <a:r>
              <a:rPr lang="zh-CN" altLang="en-US" sz="2400" dirty="0"/>
              <a:t>预测：转移模型</a:t>
            </a:r>
            <a:endParaRPr lang="en-US" altLang="zh-CN" sz="2400" dirty="0"/>
          </a:p>
          <a:p>
            <a:r>
              <a:rPr lang="zh-CN" altLang="en-US" sz="2400" dirty="0"/>
              <a:t>平滑：前向</a:t>
            </a:r>
            <a:r>
              <a:rPr lang="en-US" altLang="zh-CN" sz="2400" dirty="0"/>
              <a:t>——</a:t>
            </a:r>
            <a:r>
              <a:rPr lang="zh-CN" altLang="en-US" sz="2400" dirty="0"/>
              <a:t>后向算法</a:t>
            </a:r>
            <a:endParaRPr lang="en-US" altLang="zh-CN" sz="2400" dirty="0"/>
          </a:p>
          <a:p>
            <a:r>
              <a:rPr lang="zh-CN" altLang="en-US" sz="2400" dirty="0"/>
              <a:t>最可能序列：维特比算法</a:t>
            </a:r>
            <a:endParaRPr lang="en-US" altLang="zh-CN" sz="2400" dirty="0"/>
          </a:p>
          <a:p>
            <a:r>
              <a:rPr lang="zh-CN" altLang="en-US" sz="2400" dirty="0"/>
              <a:t>学习：</a:t>
            </a:r>
            <a:r>
              <a:rPr lang="en-US" altLang="zh-CN" sz="2400" dirty="0"/>
              <a:t>EM</a:t>
            </a:r>
            <a:r>
              <a:rPr lang="zh-CN" altLang="en-US" sz="2400" dirty="0"/>
              <a:t>算法</a:t>
            </a:r>
            <a:endParaRPr lang="en-US" altLang="zh-CN" sz="2400" dirty="0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63EFAD5D-F1BE-4D6F-84C8-66A3D1EE52C2}"/>
              </a:ext>
            </a:extLst>
          </p:cNvPr>
          <p:cNvSpPr txBox="1"/>
          <p:nvPr/>
        </p:nvSpPr>
        <p:spPr>
          <a:xfrm>
            <a:off x="5084823" y="4269499"/>
            <a:ext cx="17796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rgbClr val="FF0000"/>
                </a:solidFill>
              </a:rPr>
              <a:t>流式数据处理</a:t>
            </a: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B0F2A01F-FB05-4023-959A-8266AF710227}"/>
              </a:ext>
            </a:extLst>
          </p:cNvPr>
          <p:cNvSpPr txBox="1"/>
          <p:nvPr/>
        </p:nvSpPr>
        <p:spPr>
          <a:xfrm>
            <a:off x="5115018" y="5420631"/>
            <a:ext cx="17796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rgbClr val="FF0000"/>
                </a:solidFill>
              </a:rPr>
              <a:t>静态数据处理</a:t>
            </a:r>
          </a:p>
        </p:txBody>
      </p:sp>
      <p:sp>
        <p:nvSpPr>
          <p:cNvPr id="4" name="右大括号 3">
            <a:extLst>
              <a:ext uri="{FF2B5EF4-FFF2-40B4-BE49-F238E27FC236}">
                <a16:creationId xmlns:a16="http://schemas.microsoft.com/office/drawing/2014/main" id="{51819B05-95EE-4146-9D08-25E87F5F23B1}"/>
              </a:ext>
            </a:extLst>
          </p:cNvPr>
          <p:cNvSpPr/>
          <p:nvPr/>
        </p:nvSpPr>
        <p:spPr>
          <a:xfrm>
            <a:off x="4835952" y="5269584"/>
            <a:ext cx="188536" cy="68815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72122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1282CC-4D1E-47CC-8D8D-367D7E02C9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091" y="-306004"/>
            <a:ext cx="10515600" cy="1325563"/>
          </a:xfrm>
        </p:spPr>
        <p:txBody>
          <a:bodyPr>
            <a:normAutofit/>
          </a:bodyPr>
          <a:lstStyle/>
          <a:p>
            <a:r>
              <a:rPr lang="zh-CN" altLang="en-US" sz="3000" dirty="0">
                <a:solidFill>
                  <a:schemeClr val="bg1"/>
                </a:solidFill>
              </a:rPr>
              <a:t>转移模型</a:t>
            </a:r>
            <a:r>
              <a:rPr lang="en-US" altLang="zh-CN" sz="3000" dirty="0">
                <a:solidFill>
                  <a:schemeClr val="bg1"/>
                </a:solidFill>
              </a:rPr>
              <a:t>——HMM</a:t>
            </a:r>
            <a:endParaRPr lang="en-US" sz="30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C814F11-CFC3-436C-BFB7-7DBB59F7B5D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65010" y="1507321"/>
                <a:ext cx="10515600" cy="538124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r>
                  <a:rPr lang="zh-CN" altLang="en-US" dirty="0"/>
                  <a:t>滤波：前向算法</a:t>
                </a:r>
                <a:endParaRPr lang="en-US" altLang="zh-CN" dirty="0"/>
              </a:p>
              <a:p>
                <a:endParaRPr lang="en-US" altLang="zh-CN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1: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  <m:nary>
                      <m:naryPr>
                        <m:chr m:val="∑"/>
                        <m:supHide m:val="on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7"/>
                              </m:rP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m:rPr>
                                <m:brk m:alnAt="7"/>
                              </m:rPr>
                              <a:rPr lang="en-US" altLang="zh-CN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sub>
                      <m:sup/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1: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altLang="zh-CN" dirty="0"/>
                          <m:t> </m:t>
                        </m:r>
                      </m:e>
                    </m:nary>
                    <m:r>
                      <a:rPr lang="en-US" altLang="zh-CN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dirty="0"/>
                  <a:t>	</a:t>
                </a:r>
              </a:p>
              <a:p>
                <a:endParaRPr lang="en-US" altLang="zh-CN" dirty="0"/>
              </a:p>
              <a:p>
                <a:pPr>
                  <a:buClr>
                    <a:srgbClr val="C00000"/>
                  </a:buClr>
                </a:pPr>
                <a:endParaRPr lang="zh-CN" altLang="en-US" sz="2600" dirty="0"/>
              </a:p>
              <a:p>
                <a:pPr marL="0" indent="0">
                  <a:buClr>
                    <a:srgbClr val="C00000"/>
                  </a:buClr>
                  <a:buNone/>
                </a:pPr>
                <a:endParaRPr lang="en-US" altLang="zh-CN" sz="2400" dirty="0"/>
              </a:p>
              <a:p>
                <a:pPr>
                  <a:buClr>
                    <a:srgbClr val="C00000"/>
                  </a:buClr>
                </a:pPr>
                <a:endParaRPr lang="zh-CN" altLang="en-US" sz="2600" dirty="0"/>
              </a:p>
              <a:p>
                <a:pPr>
                  <a:buClr>
                    <a:srgbClr val="C00000"/>
                  </a:buClr>
                </a:pPr>
                <a:endParaRPr lang="zh-CN" altLang="en-US" sz="2600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C814F11-CFC3-436C-BFB7-7DBB59F7B5D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65010" y="1507321"/>
                <a:ext cx="10515600" cy="5381241"/>
              </a:xfrm>
              <a:blipFill>
                <a:blip r:embed="rId3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矩形 7">
            <a:extLst>
              <a:ext uri="{FF2B5EF4-FFF2-40B4-BE49-F238E27FC236}">
                <a16:creationId xmlns:a16="http://schemas.microsoft.com/office/drawing/2014/main" id="{267417DD-C7B6-4E42-B98C-98F3509FB6F6}"/>
              </a:ext>
            </a:extLst>
          </p:cNvPr>
          <p:cNvSpPr/>
          <p:nvPr/>
        </p:nvSpPr>
        <p:spPr>
          <a:xfrm>
            <a:off x="324091" y="1019559"/>
            <a:ext cx="6096000" cy="487762"/>
          </a:xfrm>
          <a:prstGeom prst="rect">
            <a:avLst/>
          </a:prstGeom>
        </p:spPr>
        <p:txBody>
          <a:bodyPr>
            <a:spAutoFit/>
          </a:bodyPr>
          <a:lstStyle/>
          <a:p>
            <a:pPr lvl="0">
              <a:lnSpc>
                <a:spcPct val="90000"/>
              </a:lnSpc>
              <a:spcBef>
                <a:spcPts val="1000"/>
              </a:spcBef>
              <a:buClr>
                <a:srgbClr val="C00000"/>
              </a:buClr>
            </a:pPr>
            <a:r>
              <a:rPr lang="zh-CN" altLang="en-US" sz="2800" dirty="0"/>
              <a:t>前向滤波</a:t>
            </a:r>
            <a:endParaRPr lang="en-US" b="1" dirty="0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12E15463-64B4-426F-87A5-AD74F13A9C26}"/>
              </a:ext>
            </a:extLst>
          </p:cNvPr>
          <p:cNvSpPr/>
          <p:nvPr/>
        </p:nvSpPr>
        <p:spPr>
          <a:xfrm>
            <a:off x="4106966" y="1887013"/>
            <a:ext cx="585926" cy="585926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X</a:t>
            </a:r>
            <a:r>
              <a:rPr lang="en-US" altLang="zh-CN" baseline="-25000" dirty="0"/>
              <a:t>0</a:t>
            </a:r>
            <a:endParaRPr lang="zh-CN" altLang="en-US" baseline="-25000" dirty="0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B8F4C4A3-AA4B-4E39-A4C0-F1AADB16BB9B}"/>
              </a:ext>
            </a:extLst>
          </p:cNvPr>
          <p:cNvSpPr/>
          <p:nvPr/>
        </p:nvSpPr>
        <p:spPr>
          <a:xfrm>
            <a:off x="5164888" y="1887013"/>
            <a:ext cx="585926" cy="585926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X</a:t>
            </a:r>
            <a:r>
              <a:rPr lang="en-US" altLang="zh-CN" baseline="-25000" dirty="0"/>
              <a:t>1</a:t>
            </a:r>
            <a:endParaRPr lang="zh-CN" altLang="en-US" baseline="-25000" dirty="0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6D281A93-5B81-420F-BED9-ECE17EF1E2DA}"/>
              </a:ext>
            </a:extLst>
          </p:cNvPr>
          <p:cNvSpPr/>
          <p:nvPr/>
        </p:nvSpPr>
        <p:spPr>
          <a:xfrm>
            <a:off x="6222810" y="1890566"/>
            <a:ext cx="585926" cy="585926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X</a:t>
            </a:r>
            <a:r>
              <a:rPr lang="en-US" altLang="zh-CN" baseline="-25000" dirty="0"/>
              <a:t>2</a:t>
            </a:r>
            <a:endParaRPr lang="zh-CN" altLang="en-US" baseline="-25000" dirty="0"/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0A3C5F9F-8DA7-482B-BDA4-98500AB93795}"/>
              </a:ext>
            </a:extLst>
          </p:cNvPr>
          <p:cNvCxnSpPr>
            <a:stCxn id="5" idx="6"/>
            <a:endCxn id="6" idx="2"/>
          </p:cNvCxnSpPr>
          <p:nvPr/>
        </p:nvCxnSpPr>
        <p:spPr>
          <a:xfrm>
            <a:off x="4692892" y="2179976"/>
            <a:ext cx="4719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2030B54F-52A9-41BE-9D25-9FEFD1257488}"/>
              </a:ext>
            </a:extLst>
          </p:cNvPr>
          <p:cNvCxnSpPr>
            <a:stCxn id="6" idx="6"/>
            <a:endCxn id="7" idx="2"/>
          </p:cNvCxnSpPr>
          <p:nvPr/>
        </p:nvCxnSpPr>
        <p:spPr>
          <a:xfrm>
            <a:off x="5750814" y="2179976"/>
            <a:ext cx="471996" cy="35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54456C53-209B-4FDA-A4EF-655D0C4C8CB3}"/>
              </a:ext>
            </a:extLst>
          </p:cNvPr>
          <p:cNvSpPr txBox="1"/>
          <p:nvPr/>
        </p:nvSpPr>
        <p:spPr>
          <a:xfrm>
            <a:off x="2494928" y="197579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隐状态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558F25F-5D59-4242-B438-3E467CA41074}"/>
              </a:ext>
            </a:extLst>
          </p:cNvPr>
          <p:cNvSpPr txBox="1"/>
          <p:nvPr/>
        </p:nvSpPr>
        <p:spPr>
          <a:xfrm>
            <a:off x="2494928" y="307890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证据变量</a:t>
            </a:r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A1AE6F75-E2F2-4328-A142-B7F629CD8F41}"/>
              </a:ext>
            </a:extLst>
          </p:cNvPr>
          <p:cNvCxnSpPr>
            <a:cxnSpLocks/>
            <a:stCxn id="7" idx="6"/>
          </p:cNvCxnSpPr>
          <p:nvPr/>
        </p:nvCxnSpPr>
        <p:spPr>
          <a:xfrm flipV="1">
            <a:off x="6808736" y="2180123"/>
            <a:ext cx="471996" cy="34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08D48151-5670-4008-9811-C54ABFB8B5CE}"/>
              </a:ext>
            </a:extLst>
          </p:cNvPr>
          <p:cNvSpPr txBox="1"/>
          <p:nvPr/>
        </p:nvSpPr>
        <p:spPr>
          <a:xfrm>
            <a:off x="7344016" y="1995310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……</a:t>
            </a:r>
            <a:endParaRPr lang="zh-CN" altLang="en-US" dirty="0"/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CD928F63-06CF-427E-8029-CCEE3BAC7D58}"/>
              </a:ext>
            </a:extLst>
          </p:cNvPr>
          <p:cNvSpPr/>
          <p:nvPr/>
        </p:nvSpPr>
        <p:spPr>
          <a:xfrm>
            <a:off x="8389250" y="1883460"/>
            <a:ext cx="585926" cy="585926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X</a:t>
            </a:r>
            <a:r>
              <a:rPr lang="en-US" altLang="zh-CN" baseline="-25000" dirty="0" err="1"/>
              <a:t>t</a:t>
            </a:r>
            <a:endParaRPr lang="zh-CN" altLang="en-US" baseline="-25000" dirty="0"/>
          </a:p>
        </p:txBody>
      </p: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8C82783D-13DA-4B6F-A663-4176A1DA394E}"/>
              </a:ext>
            </a:extLst>
          </p:cNvPr>
          <p:cNvCxnSpPr>
            <a:cxnSpLocks/>
            <a:endCxn id="15" idx="2"/>
          </p:cNvCxnSpPr>
          <p:nvPr/>
        </p:nvCxnSpPr>
        <p:spPr>
          <a:xfrm>
            <a:off x="7917254" y="2176423"/>
            <a:ext cx="4719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椭圆 16">
            <a:extLst>
              <a:ext uri="{FF2B5EF4-FFF2-40B4-BE49-F238E27FC236}">
                <a16:creationId xmlns:a16="http://schemas.microsoft.com/office/drawing/2014/main" id="{37759322-AF65-42BB-8978-C8C9F417DCBB}"/>
              </a:ext>
            </a:extLst>
          </p:cNvPr>
          <p:cNvSpPr/>
          <p:nvPr/>
        </p:nvSpPr>
        <p:spPr>
          <a:xfrm>
            <a:off x="5168136" y="2906775"/>
            <a:ext cx="585926" cy="585926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e</a:t>
            </a:r>
            <a:r>
              <a:rPr lang="en-US" altLang="zh-CN" baseline="-25000" dirty="0"/>
              <a:t>1</a:t>
            </a:r>
            <a:endParaRPr lang="zh-CN" altLang="en-US" baseline="-25000" dirty="0"/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0A03198B-61E8-4268-9B3E-B0250F24A877}"/>
              </a:ext>
            </a:extLst>
          </p:cNvPr>
          <p:cNvSpPr/>
          <p:nvPr/>
        </p:nvSpPr>
        <p:spPr>
          <a:xfrm>
            <a:off x="6226058" y="2910328"/>
            <a:ext cx="585926" cy="585926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e</a:t>
            </a:r>
            <a:r>
              <a:rPr lang="en-US" altLang="zh-CN" baseline="-25000" dirty="0"/>
              <a:t>2</a:t>
            </a:r>
            <a:endParaRPr lang="zh-CN" altLang="en-US" baseline="-25000" dirty="0"/>
          </a:p>
        </p:txBody>
      </p: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EB129B07-500D-48D2-A838-5ED44BA5DC7E}"/>
              </a:ext>
            </a:extLst>
          </p:cNvPr>
          <p:cNvCxnSpPr>
            <a:stCxn id="17" idx="6"/>
            <a:endCxn id="18" idx="2"/>
          </p:cNvCxnSpPr>
          <p:nvPr/>
        </p:nvCxnSpPr>
        <p:spPr>
          <a:xfrm>
            <a:off x="5754062" y="3199738"/>
            <a:ext cx="471996" cy="355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7A5467FD-F8F3-4448-8651-2A68B24490B1}"/>
              </a:ext>
            </a:extLst>
          </p:cNvPr>
          <p:cNvCxnSpPr>
            <a:cxnSpLocks/>
            <a:stCxn id="18" idx="6"/>
          </p:cNvCxnSpPr>
          <p:nvPr/>
        </p:nvCxnSpPr>
        <p:spPr>
          <a:xfrm flipV="1">
            <a:off x="6811984" y="3199885"/>
            <a:ext cx="471996" cy="34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544FB2BF-9175-4480-B704-D485A360F821}"/>
              </a:ext>
            </a:extLst>
          </p:cNvPr>
          <p:cNvSpPr txBox="1"/>
          <p:nvPr/>
        </p:nvSpPr>
        <p:spPr>
          <a:xfrm>
            <a:off x="7347264" y="3015072"/>
            <a:ext cx="508473" cy="369332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CN" dirty="0"/>
              <a:t>……</a:t>
            </a:r>
            <a:endParaRPr lang="zh-CN" altLang="en-US" dirty="0"/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B94A599B-B67C-490B-81F3-9302E0B9FBD3}"/>
              </a:ext>
            </a:extLst>
          </p:cNvPr>
          <p:cNvSpPr/>
          <p:nvPr/>
        </p:nvSpPr>
        <p:spPr>
          <a:xfrm>
            <a:off x="8392498" y="2903222"/>
            <a:ext cx="585926" cy="585926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e</a:t>
            </a:r>
            <a:r>
              <a:rPr lang="en-US" altLang="zh-CN" baseline="-25000" dirty="0"/>
              <a:t>t</a:t>
            </a:r>
            <a:endParaRPr lang="zh-CN" altLang="en-US" baseline="-25000" dirty="0"/>
          </a:p>
        </p:txBody>
      </p: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7AE909E5-8CCC-4417-B5A9-016C653B8A07}"/>
              </a:ext>
            </a:extLst>
          </p:cNvPr>
          <p:cNvCxnSpPr>
            <a:cxnSpLocks/>
            <a:endCxn id="22" idx="2"/>
          </p:cNvCxnSpPr>
          <p:nvPr/>
        </p:nvCxnSpPr>
        <p:spPr>
          <a:xfrm>
            <a:off x="7920502" y="3196185"/>
            <a:ext cx="47199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</p:cxn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0EDACF0F-1DC8-4B94-820B-82AFD4A57E64}"/>
              </a:ext>
            </a:extLst>
          </p:cNvPr>
          <p:cNvCxnSpPr>
            <a:stCxn id="6" idx="4"/>
            <a:endCxn id="17" idx="0"/>
          </p:cNvCxnSpPr>
          <p:nvPr/>
        </p:nvCxnSpPr>
        <p:spPr>
          <a:xfrm>
            <a:off x="5457851" y="2472939"/>
            <a:ext cx="3248" cy="4338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29BD8D56-9A4C-4F5E-9604-CEE2E6115D8F}"/>
              </a:ext>
            </a:extLst>
          </p:cNvPr>
          <p:cNvCxnSpPr>
            <a:cxnSpLocks/>
            <a:stCxn id="7" idx="4"/>
            <a:endCxn id="18" idx="0"/>
          </p:cNvCxnSpPr>
          <p:nvPr/>
        </p:nvCxnSpPr>
        <p:spPr>
          <a:xfrm>
            <a:off x="6515773" y="2476492"/>
            <a:ext cx="3248" cy="4338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8D105B31-7F2D-41FB-94D0-F38A783568B7}"/>
              </a:ext>
            </a:extLst>
          </p:cNvPr>
          <p:cNvCxnSpPr>
            <a:stCxn id="15" idx="4"/>
            <a:endCxn id="22" idx="0"/>
          </p:cNvCxnSpPr>
          <p:nvPr/>
        </p:nvCxnSpPr>
        <p:spPr>
          <a:xfrm>
            <a:off x="8682213" y="2469386"/>
            <a:ext cx="3248" cy="4338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44287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1282CC-4D1E-47CC-8D8D-367D7E02C9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091" y="-306004"/>
            <a:ext cx="10515600" cy="1325563"/>
          </a:xfrm>
        </p:spPr>
        <p:txBody>
          <a:bodyPr>
            <a:normAutofit/>
          </a:bodyPr>
          <a:lstStyle/>
          <a:p>
            <a:r>
              <a:rPr lang="zh-CN" altLang="en-US" sz="3000" dirty="0">
                <a:solidFill>
                  <a:schemeClr val="bg1"/>
                </a:solidFill>
              </a:rPr>
              <a:t>线性高斯模型</a:t>
            </a:r>
            <a:r>
              <a:rPr lang="en-US" altLang="zh-CN" sz="3000" dirty="0">
                <a:solidFill>
                  <a:schemeClr val="bg1"/>
                </a:solidFill>
              </a:rPr>
              <a:t>——</a:t>
            </a:r>
            <a:r>
              <a:rPr lang="zh-CN" altLang="en-US" sz="3000" dirty="0">
                <a:solidFill>
                  <a:schemeClr val="bg1"/>
                </a:solidFill>
              </a:rPr>
              <a:t>卡尔曼滤波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C814F11-CFC3-436C-BFB7-7DBB59F7B5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3013" y="659219"/>
            <a:ext cx="10515601" cy="5741581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	</a:t>
            </a:r>
          </a:p>
          <a:p>
            <a:endParaRPr lang="en-US" altLang="zh-CN" dirty="0"/>
          </a:p>
          <a:p>
            <a:pPr>
              <a:buClr>
                <a:srgbClr val="C00000"/>
              </a:buClr>
            </a:pPr>
            <a:endParaRPr lang="zh-CN" altLang="en-US" sz="2600" dirty="0"/>
          </a:p>
          <a:p>
            <a:pPr marL="0" indent="0">
              <a:buClr>
                <a:srgbClr val="C00000"/>
              </a:buClr>
              <a:buNone/>
            </a:pPr>
            <a:endParaRPr lang="en-US" altLang="zh-CN" sz="2400" dirty="0"/>
          </a:p>
          <a:p>
            <a:pPr>
              <a:buClr>
                <a:srgbClr val="C00000"/>
              </a:buClr>
            </a:pPr>
            <a:endParaRPr lang="zh-CN" altLang="en-US" sz="2600" dirty="0"/>
          </a:p>
          <a:p>
            <a:pPr>
              <a:buClr>
                <a:srgbClr val="C00000"/>
              </a:buClr>
            </a:pPr>
            <a:endParaRPr lang="zh-CN" altLang="en-US" sz="2600" dirty="0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12E15463-64B4-426F-87A5-AD74F13A9C26}"/>
              </a:ext>
            </a:extLst>
          </p:cNvPr>
          <p:cNvSpPr/>
          <p:nvPr/>
        </p:nvSpPr>
        <p:spPr>
          <a:xfrm>
            <a:off x="4170762" y="1221207"/>
            <a:ext cx="585926" cy="585926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X</a:t>
            </a:r>
            <a:r>
              <a:rPr lang="en-US" altLang="zh-CN" baseline="-25000" dirty="0"/>
              <a:t>0</a:t>
            </a:r>
            <a:endParaRPr lang="zh-CN" altLang="en-US" baseline="-25000" dirty="0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B8F4C4A3-AA4B-4E39-A4C0-F1AADB16BB9B}"/>
              </a:ext>
            </a:extLst>
          </p:cNvPr>
          <p:cNvSpPr/>
          <p:nvPr/>
        </p:nvSpPr>
        <p:spPr>
          <a:xfrm>
            <a:off x="5228684" y="1221207"/>
            <a:ext cx="585926" cy="585926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X</a:t>
            </a:r>
            <a:r>
              <a:rPr lang="en-US" altLang="zh-CN" baseline="-25000" dirty="0"/>
              <a:t>1</a:t>
            </a:r>
            <a:endParaRPr lang="zh-CN" altLang="en-US" baseline="-25000" dirty="0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6D281A93-5B81-420F-BED9-ECE17EF1E2DA}"/>
              </a:ext>
            </a:extLst>
          </p:cNvPr>
          <p:cNvSpPr/>
          <p:nvPr/>
        </p:nvSpPr>
        <p:spPr>
          <a:xfrm>
            <a:off x="6286606" y="1224760"/>
            <a:ext cx="585926" cy="585926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X</a:t>
            </a:r>
            <a:r>
              <a:rPr lang="en-US" altLang="zh-CN" baseline="-25000" dirty="0"/>
              <a:t>2</a:t>
            </a:r>
            <a:endParaRPr lang="zh-CN" altLang="en-US" baseline="-25000" dirty="0"/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0A3C5F9F-8DA7-482B-BDA4-98500AB93795}"/>
              </a:ext>
            </a:extLst>
          </p:cNvPr>
          <p:cNvCxnSpPr>
            <a:stCxn id="5" idx="6"/>
            <a:endCxn id="6" idx="2"/>
          </p:cNvCxnSpPr>
          <p:nvPr/>
        </p:nvCxnSpPr>
        <p:spPr>
          <a:xfrm>
            <a:off x="4756688" y="1514170"/>
            <a:ext cx="4719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2030B54F-52A9-41BE-9D25-9FEFD1257488}"/>
              </a:ext>
            </a:extLst>
          </p:cNvPr>
          <p:cNvCxnSpPr>
            <a:stCxn id="6" idx="6"/>
            <a:endCxn id="7" idx="2"/>
          </p:cNvCxnSpPr>
          <p:nvPr/>
        </p:nvCxnSpPr>
        <p:spPr>
          <a:xfrm>
            <a:off x="5814610" y="1514170"/>
            <a:ext cx="471996" cy="35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54456C53-209B-4FDA-A4EF-655D0C4C8CB3}"/>
              </a:ext>
            </a:extLst>
          </p:cNvPr>
          <p:cNvSpPr txBox="1"/>
          <p:nvPr/>
        </p:nvSpPr>
        <p:spPr>
          <a:xfrm>
            <a:off x="2558724" y="1309984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隐状态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558F25F-5D59-4242-B438-3E467CA41074}"/>
              </a:ext>
            </a:extLst>
          </p:cNvPr>
          <p:cNvSpPr txBox="1"/>
          <p:nvPr/>
        </p:nvSpPr>
        <p:spPr>
          <a:xfrm>
            <a:off x="2558724" y="241309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证据变量</a:t>
            </a:r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A1AE6F75-E2F2-4328-A142-B7F629CD8F41}"/>
              </a:ext>
            </a:extLst>
          </p:cNvPr>
          <p:cNvCxnSpPr>
            <a:cxnSpLocks/>
            <a:stCxn id="7" idx="6"/>
          </p:cNvCxnSpPr>
          <p:nvPr/>
        </p:nvCxnSpPr>
        <p:spPr>
          <a:xfrm flipV="1">
            <a:off x="6872532" y="1514317"/>
            <a:ext cx="471996" cy="34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08D48151-5670-4008-9811-C54ABFB8B5CE}"/>
              </a:ext>
            </a:extLst>
          </p:cNvPr>
          <p:cNvSpPr txBox="1"/>
          <p:nvPr/>
        </p:nvSpPr>
        <p:spPr>
          <a:xfrm>
            <a:off x="7407812" y="1329504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……</a:t>
            </a:r>
            <a:endParaRPr lang="zh-CN" altLang="en-US" dirty="0"/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CD928F63-06CF-427E-8029-CCEE3BAC7D58}"/>
              </a:ext>
            </a:extLst>
          </p:cNvPr>
          <p:cNvSpPr/>
          <p:nvPr/>
        </p:nvSpPr>
        <p:spPr>
          <a:xfrm>
            <a:off x="8453046" y="1217654"/>
            <a:ext cx="585926" cy="585926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X</a:t>
            </a:r>
            <a:r>
              <a:rPr lang="en-US" altLang="zh-CN" baseline="-25000" dirty="0" err="1"/>
              <a:t>t</a:t>
            </a:r>
            <a:endParaRPr lang="zh-CN" altLang="en-US" baseline="-25000" dirty="0"/>
          </a:p>
        </p:txBody>
      </p: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8C82783D-13DA-4B6F-A663-4176A1DA394E}"/>
              </a:ext>
            </a:extLst>
          </p:cNvPr>
          <p:cNvCxnSpPr>
            <a:cxnSpLocks/>
            <a:endCxn id="15" idx="2"/>
          </p:cNvCxnSpPr>
          <p:nvPr/>
        </p:nvCxnSpPr>
        <p:spPr>
          <a:xfrm>
            <a:off x="7981050" y="1510617"/>
            <a:ext cx="4719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椭圆 16">
            <a:extLst>
              <a:ext uri="{FF2B5EF4-FFF2-40B4-BE49-F238E27FC236}">
                <a16:creationId xmlns:a16="http://schemas.microsoft.com/office/drawing/2014/main" id="{37759322-AF65-42BB-8978-C8C9F417DCBB}"/>
              </a:ext>
            </a:extLst>
          </p:cNvPr>
          <p:cNvSpPr/>
          <p:nvPr/>
        </p:nvSpPr>
        <p:spPr>
          <a:xfrm>
            <a:off x="5231932" y="2240969"/>
            <a:ext cx="585926" cy="585926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e</a:t>
            </a:r>
            <a:r>
              <a:rPr lang="en-US" altLang="zh-CN" baseline="-25000" dirty="0"/>
              <a:t>1</a:t>
            </a:r>
            <a:endParaRPr lang="zh-CN" altLang="en-US" baseline="-25000" dirty="0"/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0A03198B-61E8-4268-9B3E-B0250F24A877}"/>
              </a:ext>
            </a:extLst>
          </p:cNvPr>
          <p:cNvSpPr/>
          <p:nvPr/>
        </p:nvSpPr>
        <p:spPr>
          <a:xfrm>
            <a:off x="6289854" y="2244522"/>
            <a:ext cx="585926" cy="585926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e</a:t>
            </a:r>
            <a:r>
              <a:rPr lang="en-US" altLang="zh-CN" baseline="-25000" dirty="0"/>
              <a:t>2</a:t>
            </a:r>
            <a:endParaRPr lang="zh-CN" altLang="en-US" baseline="-25000" dirty="0"/>
          </a:p>
        </p:txBody>
      </p: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EB129B07-500D-48D2-A838-5ED44BA5DC7E}"/>
              </a:ext>
            </a:extLst>
          </p:cNvPr>
          <p:cNvCxnSpPr>
            <a:stCxn id="17" idx="6"/>
            <a:endCxn id="18" idx="2"/>
          </p:cNvCxnSpPr>
          <p:nvPr/>
        </p:nvCxnSpPr>
        <p:spPr>
          <a:xfrm>
            <a:off x="5817858" y="2533932"/>
            <a:ext cx="471996" cy="355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7A5467FD-F8F3-4448-8651-2A68B24490B1}"/>
              </a:ext>
            </a:extLst>
          </p:cNvPr>
          <p:cNvCxnSpPr>
            <a:cxnSpLocks/>
            <a:stCxn id="18" idx="6"/>
          </p:cNvCxnSpPr>
          <p:nvPr/>
        </p:nvCxnSpPr>
        <p:spPr>
          <a:xfrm flipV="1">
            <a:off x="6875780" y="2534079"/>
            <a:ext cx="471996" cy="34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544FB2BF-9175-4480-B704-D485A360F821}"/>
              </a:ext>
            </a:extLst>
          </p:cNvPr>
          <p:cNvSpPr txBox="1"/>
          <p:nvPr/>
        </p:nvSpPr>
        <p:spPr>
          <a:xfrm>
            <a:off x="7411060" y="2349266"/>
            <a:ext cx="508473" cy="369332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CN" dirty="0"/>
              <a:t>……</a:t>
            </a:r>
            <a:endParaRPr lang="zh-CN" altLang="en-US" dirty="0"/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B94A599B-B67C-490B-81F3-9302E0B9FBD3}"/>
              </a:ext>
            </a:extLst>
          </p:cNvPr>
          <p:cNvSpPr/>
          <p:nvPr/>
        </p:nvSpPr>
        <p:spPr>
          <a:xfrm>
            <a:off x="8456294" y="2237416"/>
            <a:ext cx="585926" cy="585926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e</a:t>
            </a:r>
            <a:r>
              <a:rPr lang="en-US" altLang="zh-CN" baseline="-25000" dirty="0"/>
              <a:t>t</a:t>
            </a:r>
            <a:endParaRPr lang="zh-CN" altLang="en-US" baseline="-25000" dirty="0"/>
          </a:p>
        </p:txBody>
      </p: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7AE909E5-8CCC-4417-B5A9-016C653B8A07}"/>
              </a:ext>
            </a:extLst>
          </p:cNvPr>
          <p:cNvCxnSpPr>
            <a:cxnSpLocks/>
            <a:endCxn id="22" idx="2"/>
          </p:cNvCxnSpPr>
          <p:nvPr/>
        </p:nvCxnSpPr>
        <p:spPr>
          <a:xfrm>
            <a:off x="7984298" y="2530379"/>
            <a:ext cx="47199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</p:cxn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0EDACF0F-1DC8-4B94-820B-82AFD4A57E64}"/>
              </a:ext>
            </a:extLst>
          </p:cNvPr>
          <p:cNvCxnSpPr>
            <a:stCxn id="6" idx="4"/>
            <a:endCxn id="17" idx="0"/>
          </p:cNvCxnSpPr>
          <p:nvPr/>
        </p:nvCxnSpPr>
        <p:spPr>
          <a:xfrm>
            <a:off x="5521647" y="1807133"/>
            <a:ext cx="3248" cy="4338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29BD8D56-9A4C-4F5E-9604-CEE2E6115D8F}"/>
              </a:ext>
            </a:extLst>
          </p:cNvPr>
          <p:cNvCxnSpPr>
            <a:cxnSpLocks/>
            <a:stCxn id="7" idx="4"/>
            <a:endCxn id="18" idx="0"/>
          </p:cNvCxnSpPr>
          <p:nvPr/>
        </p:nvCxnSpPr>
        <p:spPr>
          <a:xfrm>
            <a:off x="6579569" y="1810686"/>
            <a:ext cx="3248" cy="4338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8D105B31-7F2D-41FB-94D0-F38A783568B7}"/>
              </a:ext>
            </a:extLst>
          </p:cNvPr>
          <p:cNvCxnSpPr>
            <a:stCxn id="15" idx="4"/>
            <a:endCxn id="22" idx="0"/>
          </p:cNvCxnSpPr>
          <p:nvPr/>
        </p:nvCxnSpPr>
        <p:spPr>
          <a:xfrm>
            <a:off x="8746009" y="1803580"/>
            <a:ext cx="3248" cy="4338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29" name="图片 28">
            <a:extLst>
              <a:ext uri="{FF2B5EF4-FFF2-40B4-BE49-F238E27FC236}">
                <a16:creationId xmlns:a16="http://schemas.microsoft.com/office/drawing/2014/main" id="{C6393276-C6B4-4400-9528-AC4E26DEDC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2428" y="3207322"/>
            <a:ext cx="9943012" cy="3095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7854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1282CC-4D1E-47CC-8D8D-367D7E02C9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091" y="-306004"/>
            <a:ext cx="10515600" cy="1325563"/>
          </a:xfrm>
        </p:spPr>
        <p:txBody>
          <a:bodyPr>
            <a:normAutofit/>
          </a:bodyPr>
          <a:lstStyle/>
          <a:p>
            <a:r>
              <a:rPr lang="zh-CN" altLang="en-US" sz="3000" dirty="0">
                <a:solidFill>
                  <a:schemeClr val="bg1"/>
                </a:solidFill>
              </a:rPr>
              <a:t>线性高斯模型</a:t>
            </a:r>
            <a:r>
              <a:rPr lang="en-US" altLang="zh-CN" sz="3000" dirty="0">
                <a:solidFill>
                  <a:schemeClr val="bg1"/>
                </a:solidFill>
              </a:rPr>
              <a:t>——</a:t>
            </a:r>
            <a:r>
              <a:rPr lang="zh-CN" altLang="en-US" sz="3000" dirty="0">
                <a:solidFill>
                  <a:schemeClr val="bg1"/>
                </a:solidFill>
              </a:rPr>
              <a:t>卡尔曼滤波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C814F11-CFC3-436C-BFB7-7DBB59F7B5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3013" y="659219"/>
            <a:ext cx="10515601" cy="5741581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	</a:t>
            </a:r>
          </a:p>
          <a:p>
            <a:endParaRPr lang="en-US" altLang="zh-CN" dirty="0"/>
          </a:p>
          <a:p>
            <a:pPr>
              <a:buClr>
                <a:srgbClr val="C00000"/>
              </a:buClr>
            </a:pPr>
            <a:endParaRPr lang="zh-CN" altLang="en-US" sz="2600" dirty="0"/>
          </a:p>
          <a:p>
            <a:pPr marL="0" indent="0">
              <a:buClr>
                <a:srgbClr val="C00000"/>
              </a:buClr>
              <a:buNone/>
            </a:pPr>
            <a:endParaRPr lang="en-US" altLang="zh-CN" sz="2400" dirty="0"/>
          </a:p>
          <a:p>
            <a:pPr>
              <a:buClr>
                <a:srgbClr val="C00000"/>
              </a:buClr>
            </a:pPr>
            <a:endParaRPr lang="zh-CN" altLang="en-US" sz="2600" dirty="0"/>
          </a:p>
          <a:p>
            <a:pPr>
              <a:buClr>
                <a:srgbClr val="C00000"/>
              </a:buClr>
            </a:pPr>
            <a:endParaRPr lang="zh-CN" altLang="en-US" sz="2600" dirty="0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12E15463-64B4-426F-87A5-AD74F13A9C26}"/>
              </a:ext>
            </a:extLst>
          </p:cNvPr>
          <p:cNvSpPr/>
          <p:nvPr/>
        </p:nvSpPr>
        <p:spPr>
          <a:xfrm>
            <a:off x="3958110" y="1142074"/>
            <a:ext cx="585926" cy="585926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X</a:t>
            </a:r>
            <a:r>
              <a:rPr lang="en-US" altLang="zh-CN" baseline="-25000" dirty="0"/>
              <a:t>0</a:t>
            </a:r>
            <a:endParaRPr lang="zh-CN" altLang="en-US" baseline="-25000" dirty="0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B8F4C4A3-AA4B-4E39-A4C0-F1AADB16BB9B}"/>
              </a:ext>
            </a:extLst>
          </p:cNvPr>
          <p:cNvSpPr/>
          <p:nvPr/>
        </p:nvSpPr>
        <p:spPr>
          <a:xfrm>
            <a:off x="5016032" y="1142074"/>
            <a:ext cx="585926" cy="585926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X</a:t>
            </a:r>
            <a:r>
              <a:rPr lang="en-US" altLang="zh-CN" baseline="-25000" dirty="0"/>
              <a:t>1</a:t>
            </a:r>
            <a:endParaRPr lang="zh-CN" altLang="en-US" baseline="-25000" dirty="0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6D281A93-5B81-420F-BED9-ECE17EF1E2DA}"/>
              </a:ext>
            </a:extLst>
          </p:cNvPr>
          <p:cNvSpPr/>
          <p:nvPr/>
        </p:nvSpPr>
        <p:spPr>
          <a:xfrm>
            <a:off x="6073954" y="1145627"/>
            <a:ext cx="585926" cy="585926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X</a:t>
            </a:r>
            <a:r>
              <a:rPr lang="en-US" altLang="zh-CN" baseline="-25000" dirty="0"/>
              <a:t>2</a:t>
            </a:r>
            <a:endParaRPr lang="zh-CN" altLang="en-US" baseline="-25000" dirty="0"/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0A3C5F9F-8DA7-482B-BDA4-98500AB93795}"/>
              </a:ext>
            </a:extLst>
          </p:cNvPr>
          <p:cNvCxnSpPr>
            <a:stCxn id="5" idx="6"/>
            <a:endCxn id="6" idx="2"/>
          </p:cNvCxnSpPr>
          <p:nvPr/>
        </p:nvCxnSpPr>
        <p:spPr>
          <a:xfrm>
            <a:off x="4544036" y="1435037"/>
            <a:ext cx="4719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2030B54F-52A9-41BE-9D25-9FEFD1257488}"/>
              </a:ext>
            </a:extLst>
          </p:cNvPr>
          <p:cNvCxnSpPr>
            <a:stCxn id="6" idx="6"/>
            <a:endCxn id="7" idx="2"/>
          </p:cNvCxnSpPr>
          <p:nvPr/>
        </p:nvCxnSpPr>
        <p:spPr>
          <a:xfrm>
            <a:off x="5601958" y="1435037"/>
            <a:ext cx="471996" cy="35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54456C53-209B-4FDA-A4EF-655D0C4C8CB3}"/>
              </a:ext>
            </a:extLst>
          </p:cNvPr>
          <p:cNvSpPr txBox="1"/>
          <p:nvPr/>
        </p:nvSpPr>
        <p:spPr>
          <a:xfrm>
            <a:off x="2346072" y="1230851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隐状态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558F25F-5D59-4242-B438-3E467CA41074}"/>
              </a:ext>
            </a:extLst>
          </p:cNvPr>
          <p:cNvSpPr txBox="1"/>
          <p:nvPr/>
        </p:nvSpPr>
        <p:spPr>
          <a:xfrm>
            <a:off x="2346072" y="233396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证据变量</a:t>
            </a:r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A1AE6F75-E2F2-4328-A142-B7F629CD8F41}"/>
              </a:ext>
            </a:extLst>
          </p:cNvPr>
          <p:cNvCxnSpPr>
            <a:cxnSpLocks/>
            <a:stCxn id="7" idx="6"/>
          </p:cNvCxnSpPr>
          <p:nvPr/>
        </p:nvCxnSpPr>
        <p:spPr>
          <a:xfrm flipV="1">
            <a:off x="6659880" y="1435184"/>
            <a:ext cx="471996" cy="34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08D48151-5670-4008-9811-C54ABFB8B5CE}"/>
              </a:ext>
            </a:extLst>
          </p:cNvPr>
          <p:cNvSpPr txBox="1"/>
          <p:nvPr/>
        </p:nvSpPr>
        <p:spPr>
          <a:xfrm>
            <a:off x="7195160" y="1250371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……</a:t>
            </a:r>
            <a:endParaRPr lang="zh-CN" altLang="en-US" dirty="0"/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CD928F63-06CF-427E-8029-CCEE3BAC7D58}"/>
              </a:ext>
            </a:extLst>
          </p:cNvPr>
          <p:cNvSpPr/>
          <p:nvPr/>
        </p:nvSpPr>
        <p:spPr>
          <a:xfrm>
            <a:off x="8240394" y="1138521"/>
            <a:ext cx="585926" cy="585926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X</a:t>
            </a:r>
            <a:r>
              <a:rPr lang="en-US" altLang="zh-CN" baseline="-25000" dirty="0" err="1"/>
              <a:t>t</a:t>
            </a:r>
            <a:endParaRPr lang="zh-CN" altLang="en-US" baseline="-25000" dirty="0"/>
          </a:p>
        </p:txBody>
      </p: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8C82783D-13DA-4B6F-A663-4176A1DA394E}"/>
              </a:ext>
            </a:extLst>
          </p:cNvPr>
          <p:cNvCxnSpPr>
            <a:cxnSpLocks/>
            <a:endCxn id="15" idx="2"/>
          </p:cNvCxnSpPr>
          <p:nvPr/>
        </p:nvCxnSpPr>
        <p:spPr>
          <a:xfrm>
            <a:off x="7768398" y="1431484"/>
            <a:ext cx="4719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椭圆 16">
            <a:extLst>
              <a:ext uri="{FF2B5EF4-FFF2-40B4-BE49-F238E27FC236}">
                <a16:creationId xmlns:a16="http://schemas.microsoft.com/office/drawing/2014/main" id="{37759322-AF65-42BB-8978-C8C9F417DCBB}"/>
              </a:ext>
            </a:extLst>
          </p:cNvPr>
          <p:cNvSpPr/>
          <p:nvPr/>
        </p:nvSpPr>
        <p:spPr>
          <a:xfrm>
            <a:off x="5019280" y="2161836"/>
            <a:ext cx="585926" cy="585926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e</a:t>
            </a:r>
            <a:r>
              <a:rPr lang="en-US" altLang="zh-CN" baseline="-25000" dirty="0"/>
              <a:t>1</a:t>
            </a:r>
            <a:endParaRPr lang="zh-CN" altLang="en-US" baseline="-25000" dirty="0"/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0A03198B-61E8-4268-9B3E-B0250F24A877}"/>
              </a:ext>
            </a:extLst>
          </p:cNvPr>
          <p:cNvSpPr/>
          <p:nvPr/>
        </p:nvSpPr>
        <p:spPr>
          <a:xfrm>
            <a:off x="6077202" y="2165389"/>
            <a:ext cx="585926" cy="585926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e</a:t>
            </a:r>
            <a:r>
              <a:rPr lang="en-US" altLang="zh-CN" baseline="-25000" dirty="0"/>
              <a:t>2</a:t>
            </a:r>
            <a:endParaRPr lang="zh-CN" altLang="en-US" baseline="-25000" dirty="0"/>
          </a:p>
        </p:txBody>
      </p: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EB129B07-500D-48D2-A838-5ED44BA5DC7E}"/>
              </a:ext>
            </a:extLst>
          </p:cNvPr>
          <p:cNvCxnSpPr>
            <a:stCxn id="17" idx="6"/>
            <a:endCxn id="18" idx="2"/>
          </p:cNvCxnSpPr>
          <p:nvPr/>
        </p:nvCxnSpPr>
        <p:spPr>
          <a:xfrm>
            <a:off x="5605206" y="2454799"/>
            <a:ext cx="471996" cy="355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7A5467FD-F8F3-4448-8651-2A68B24490B1}"/>
              </a:ext>
            </a:extLst>
          </p:cNvPr>
          <p:cNvCxnSpPr>
            <a:cxnSpLocks/>
            <a:stCxn id="18" idx="6"/>
          </p:cNvCxnSpPr>
          <p:nvPr/>
        </p:nvCxnSpPr>
        <p:spPr>
          <a:xfrm flipV="1">
            <a:off x="6663128" y="2454946"/>
            <a:ext cx="471996" cy="34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544FB2BF-9175-4480-B704-D485A360F821}"/>
              </a:ext>
            </a:extLst>
          </p:cNvPr>
          <p:cNvSpPr txBox="1"/>
          <p:nvPr/>
        </p:nvSpPr>
        <p:spPr>
          <a:xfrm>
            <a:off x="7198408" y="2270133"/>
            <a:ext cx="508473" cy="369332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CN" dirty="0"/>
              <a:t>……</a:t>
            </a:r>
            <a:endParaRPr lang="zh-CN" altLang="en-US" dirty="0"/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B94A599B-B67C-490B-81F3-9302E0B9FBD3}"/>
              </a:ext>
            </a:extLst>
          </p:cNvPr>
          <p:cNvSpPr/>
          <p:nvPr/>
        </p:nvSpPr>
        <p:spPr>
          <a:xfrm>
            <a:off x="8243642" y="2158283"/>
            <a:ext cx="585926" cy="585926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e</a:t>
            </a:r>
            <a:r>
              <a:rPr lang="en-US" altLang="zh-CN" baseline="-25000" dirty="0"/>
              <a:t>t</a:t>
            </a:r>
            <a:endParaRPr lang="zh-CN" altLang="en-US" baseline="-25000" dirty="0"/>
          </a:p>
        </p:txBody>
      </p: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7AE909E5-8CCC-4417-B5A9-016C653B8A07}"/>
              </a:ext>
            </a:extLst>
          </p:cNvPr>
          <p:cNvCxnSpPr>
            <a:cxnSpLocks/>
            <a:endCxn id="22" idx="2"/>
          </p:cNvCxnSpPr>
          <p:nvPr/>
        </p:nvCxnSpPr>
        <p:spPr>
          <a:xfrm>
            <a:off x="7771646" y="2451246"/>
            <a:ext cx="47199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</p:cxn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0EDACF0F-1DC8-4B94-820B-82AFD4A57E64}"/>
              </a:ext>
            </a:extLst>
          </p:cNvPr>
          <p:cNvCxnSpPr>
            <a:stCxn id="6" idx="4"/>
            <a:endCxn id="17" idx="0"/>
          </p:cNvCxnSpPr>
          <p:nvPr/>
        </p:nvCxnSpPr>
        <p:spPr>
          <a:xfrm>
            <a:off x="5308995" y="1728000"/>
            <a:ext cx="3248" cy="4338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29BD8D56-9A4C-4F5E-9604-CEE2E6115D8F}"/>
              </a:ext>
            </a:extLst>
          </p:cNvPr>
          <p:cNvCxnSpPr>
            <a:cxnSpLocks/>
            <a:stCxn id="7" idx="4"/>
            <a:endCxn id="18" idx="0"/>
          </p:cNvCxnSpPr>
          <p:nvPr/>
        </p:nvCxnSpPr>
        <p:spPr>
          <a:xfrm>
            <a:off x="6366917" y="1731553"/>
            <a:ext cx="3248" cy="4338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8D105B31-7F2D-41FB-94D0-F38A783568B7}"/>
              </a:ext>
            </a:extLst>
          </p:cNvPr>
          <p:cNvCxnSpPr>
            <a:stCxn id="15" idx="4"/>
            <a:endCxn id="22" idx="0"/>
          </p:cNvCxnSpPr>
          <p:nvPr/>
        </p:nvCxnSpPr>
        <p:spPr>
          <a:xfrm>
            <a:off x="8533357" y="1724447"/>
            <a:ext cx="3248" cy="4338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27" name="图片 26">
            <a:extLst>
              <a:ext uri="{FF2B5EF4-FFF2-40B4-BE49-F238E27FC236}">
                <a16:creationId xmlns:a16="http://schemas.microsoft.com/office/drawing/2014/main" id="{F04CE600-5979-4034-A241-1B3120BC91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013" y="3362711"/>
            <a:ext cx="11256335" cy="2616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5891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1282CC-4D1E-47CC-8D8D-367D7E02C9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091" y="-306004"/>
            <a:ext cx="10515600" cy="1325563"/>
          </a:xfrm>
        </p:spPr>
        <p:txBody>
          <a:bodyPr>
            <a:normAutofit/>
          </a:bodyPr>
          <a:lstStyle/>
          <a:p>
            <a:r>
              <a:rPr lang="zh-CN" altLang="en-US" sz="3000" dirty="0">
                <a:solidFill>
                  <a:schemeClr val="bg1"/>
                </a:solidFill>
              </a:rPr>
              <a:t>卡尔曼滤波：仿真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C814F11-CFC3-436C-BFB7-7DBB59F7B5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3013" y="659219"/>
            <a:ext cx="10515601" cy="5741581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	</a:t>
            </a:r>
          </a:p>
          <a:p>
            <a:endParaRPr lang="en-US" altLang="zh-CN" dirty="0"/>
          </a:p>
          <a:p>
            <a:pPr>
              <a:buClr>
                <a:srgbClr val="C00000"/>
              </a:buClr>
            </a:pPr>
            <a:endParaRPr lang="zh-CN" altLang="en-US" sz="2600" dirty="0"/>
          </a:p>
          <a:p>
            <a:pPr marL="0" indent="0">
              <a:buClr>
                <a:srgbClr val="C00000"/>
              </a:buClr>
              <a:buNone/>
            </a:pPr>
            <a:endParaRPr lang="en-US" altLang="zh-CN" sz="2400" dirty="0"/>
          </a:p>
          <a:p>
            <a:pPr>
              <a:buClr>
                <a:srgbClr val="C00000"/>
              </a:buClr>
            </a:pPr>
            <a:endParaRPr lang="zh-CN" altLang="en-US" sz="2600" dirty="0"/>
          </a:p>
          <a:p>
            <a:pPr>
              <a:buClr>
                <a:srgbClr val="C00000"/>
              </a:buClr>
            </a:pPr>
            <a:endParaRPr lang="zh-CN" altLang="en-US" sz="2600" dirty="0"/>
          </a:p>
        </p:txBody>
      </p:sp>
      <p:pic>
        <p:nvPicPr>
          <p:cNvPr id="28" name="图片 27">
            <a:extLst>
              <a:ext uri="{FF2B5EF4-FFF2-40B4-BE49-F238E27FC236}">
                <a16:creationId xmlns:a16="http://schemas.microsoft.com/office/drawing/2014/main" id="{F07DC3E7-A949-4379-88C4-6CADA71B8D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902" y="2645545"/>
            <a:ext cx="5518098" cy="2853031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08796C3B-8EDB-481A-8679-C50C0E3873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690688"/>
            <a:ext cx="6096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7672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7CC1DD-6ACB-4C41-A531-BD86AFB172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97428" y="363894"/>
            <a:ext cx="1598645" cy="1074673"/>
          </a:xfrm>
        </p:spPr>
        <p:txBody>
          <a:bodyPr>
            <a:normAutofit/>
          </a:bodyPr>
          <a:lstStyle/>
          <a:p>
            <a:r>
              <a:rPr lang="zh-CN" altLang="en-US" sz="4400" dirty="0">
                <a:latin typeface="+mn-lt"/>
                <a:ea typeface="+mn-ea"/>
                <a:cs typeface="+mn-ea"/>
                <a:sym typeface="+mn-lt"/>
              </a:rPr>
              <a:t>内容</a:t>
            </a:r>
            <a:endParaRPr lang="en-US" sz="4400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3442EBD-190F-4CDF-B244-17B2A4A1ECB2}"/>
              </a:ext>
            </a:extLst>
          </p:cNvPr>
          <p:cNvSpPr/>
          <p:nvPr/>
        </p:nvSpPr>
        <p:spPr>
          <a:xfrm>
            <a:off x="0" y="6419460"/>
            <a:ext cx="12192000" cy="438539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E3CE40D-55DB-4B8D-9785-B3461918FAA7}"/>
              </a:ext>
            </a:extLst>
          </p:cNvPr>
          <p:cNvSpPr txBox="1"/>
          <p:nvPr/>
        </p:nvSpPr>
        <p:spPr>
          <a:xfrm>
            <a:off x="149290" y="6438674"/>
            <a:ext cx="40121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</a:rPr>
              <a:t>CS: APP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9" name="TextBox 4">
            <a:extLst>
              <a:ext uri="{FF2B5EF4-FFF2-40B4-BE49-F238E27FC236}">
                <a16:creationId xmlns:a16="http://schemas.microsoft.com/office/drawing/2014/main" id="{6B278D36-EF7A-4156-A442-15750C47EB4B}"/>
              </a:ext>
            </a:extLst>
          </p:cNvPr>
          <p:cNvSpPr txBox="1"/>
          <p:nvPr/>
        </p:nvSpPr>
        <p:spPr>
          <a:xfrm>
            <a:off x="4320109" y="1730954"/>
            <a:ext cx="3738347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3200" dirty="0">
                <a:latin typeface="+mj-lt"/>
              </a:rPr>
              <a:t>01  </a:t>
            </a:r>
            <a:r>
              <a:rPr lang="zh-CN" altLang="en-US" sz="3200" dirty="0">
                <a:latin typeface="+mj-lt"/>
              </a:rPr>
              <a:t>角点检测</a:t>
            </a:r>
            <a:endParaRPr lang="en-MY" sz="3200" dirty="0">
              <a:latin typeface="+mj-lt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C0296913-2F35-4058-9450-A73957DF804A}"/>
              </a:ext>
            </a:extLst>
          </p:cNvPr>
          <p:cNvSpPr/>
          <p:nvPr/>
        </p:nvSpPr>
        <p:spPr>
          <a:xfrm>
            <a:off x="4161453" y="1438567"/>
            <a:ext cx="79532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MY" sz="3200" b="1" dirty="0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31E6A9A4-B44E-46B8-BCCB-5AA7ABCBA1F2}"/>
              </a:ext>
            </a:extLst>
          </p:cNvPr>
          <p:cNvSpPr/>
          <p:nvPr/>
        </p:nvSpPr>
        <p:spPr>
          <a:xfrm>
            <a:off x="4241385" y="2552222"/>
            <a:ext cx="257955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>
                <a:latin typeface="+mj-lt"/>
              </a:rPr>
              <a:t>02  </a:t>
            </a:r>
            <a:r>
              <a:rPr lang="zh-CN" altLang="en-US" sz="3200" dirty="0">
                <a:latin typeface="+mj-lt"/>
              </a:rPr>
              <a:t>运动估计</a:t>
            </a:r>
            <a:endParaRPr lang="en-MY" sz="3200" dirty="0">
              <a:latin typeface="+mj-lt"/>
            </a:endParaRPr>
          </a:p>
        </p:txBody>
      </p:sp>
      <p:sp>
        <p:nvSpPr>
          <p:cNvPr id="32" name="TextBox 4">
            <a:extLst>
              <a:ext uri="{FF2B5EF4-FFF2-40B4-BE49-F238E27FC236}">
                <a16:creationId xmlns:a16="http://schemas.microsoft.com/office/drawing/2014/main" id="{E4EE6C77-7B3F-425E-8C95-ADE8CFF91F20}"/>
              </a:ext>
            </a:extLst>
          </p:cNvPr>
          <p:cNvSpPr txBox="1"/>
          <p:nvPr/>
        </p:nvSpPr>
        <p:spPr>
          <a:xfrm>
            <a:off x="4320109" y="3517200"/>
            <a:ext cx="3738347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3200" dirty="0">
                <a:latin typeface="+mj-lt"/>
              </a:rPr>
              <a:t>03  </a:t>
            </a:r>
            <a:r>
              <a:rPr lang="zh-CN" altLang="en-US" sz="3200" dirty="0">
                <a:latin typeface="+mj-lt"/>
              </a:rPr>
              <a:t>参数滤波</a:t>
            </a:r>
            <a:endParaRPr lang="en-MY" sz="3200" dirty="0">
              <a:latin typeface="+mj-lt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F0226B51-03D5-4E02-B3E6-9379D4D8BF98}"/>
              </a:ext>
            </a:extLst>
          </p:cNvPr>
          <p:cNvSpPr/>
          <p:nvPr/>
        </p:nvSpPr>
        <p:spPr>
          <a:xfrm>
            <a:off x="4241385" y="4338468"/>
            <a:ext cx="39667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dirty="0">
                <a:latin typeface="+mj-lt"/>
              </a:rPr>
              <a:t>04  </a:t>
            </a:r>
            <a:r>
              <a:rPr lang="zh-CN" altLang="en-US" sz="3200" dirty="0">
                <a:latin typeface="+mj-lt"/>
              </a:rPr>
              <a:t>代码优化</a:t>
            </a:r>
            <a:endParaRPr lang="en-MY" sz="3200" dirty="0">
              <a:latin typeface="+mj-lt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22EDF9BD-9911-4944-9F82-3A82B1DDE62E}"/>
              </a:ext>
            </a:extLst>
          </p:cNvPr>
          <p:cNvSpPr/>
          <p:nvPr/>
        </p:nvSpPr>
        <p:spPr>
          <a:xfrm>
            <a:off x="4241384" y="5208173"/>
            <a:ext cx="39667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dirty="0">
                <a:latin typeface="+mj-lt"/>
              </a:rPr>
              <a:t>05  </a:t>
            </a:r>
            <a:r>
              <a:rPr lang="zh-CN" altLang="en-US" sz="3200" dirty="0">
                <a:latin typeface="+mj-lt"/>
              </a:rPr>
              <a:t>结果展示</a:t>
            </a:r>
            <a:endParaRPr lang="en-MY" sz="3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340671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1282CC-4D1E-47CC-8D8D-367D7E02C9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091" y="-306004"/>
            <a:ext cx="10515600" cy="1325563"/>
          </a:xfrm>
        </p:spPr>
        <p:txBody>
          <a:bodyPr>
            <a:normAutofit/>
          </a:bodyPr>
          <a:lstStyle/>
          <a:p>
            <a:r>
              <a:rPr lang="zh-CN" altLang="en-US" sz="3000" dirty="0">
                <a:solidFill>
                  <a:schemeClr val="bg1"/>
                </a:solidFill>
              </a:rPr>
              <a:t>粒子滤波</a:t>
            </a:r>
            <a:endParaRPr lang="en-US" sz="3000" dirty="0">
              <a:solidFill>
                <a:schemeClr val="bg1"/>
              </a:solidFill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7F73087E-E262-481C-A907-44C5EDC8FD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530" y="1476092"/>
            <a:ext cx="10605796" cy="4178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8729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1282CC-4D1E-47CC-8D8D-367D7E02C9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091" y="-306004"/>
            <a:ext cx="10515600" cy="1325563"/>
          </a:xfrm>
        </p:spPr>
        <p:txBody>
          <a:bodyPr>
            <a:normAutofit/>
          </a:bodyPr>
          <a:lstStyle/>
          <a:p>
            <a:r>
              <a:rPr lang="zh-CN" altLang="en-US" sz="3000" dirty="0">
                <a:solidFill>
                  <a:schemeClr val="bg1"/>
                </a:solidFill>
              </a:rPr>
              <a:t>粒子滤波：仿真</a:t>
            </a:r>
            <a:endParaRPr lang="en-US" sz="3000" dirty="0">
              <a:solidFill>
                <a:schemeClr val="bg1"/>
              </a:solidFill>
            </a:endParaRPr>
          </a:p>
        </p:txBody>
      </p:sp>
      <p:pic>
        <p:nvPicPr>
          <p:cNvPr id="4" name="内容占位符 4">
            <a:extLst>
              <a:ext uri="{FF2B5EF4-FFF2-40B4-BE49-F238E27FC236}">
                <a16:creationId xmlns:a16="http://schemas.microsoft.com/office/drawing/2014/main" id="{EAC5D984-1B7B-4E70-9A95-C92DEB3447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0216" y="1524404"/>
            <a:ext cx="5801784" cy="4351338"/>
          </a:xfr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1013677-CBB8-43FC-8CFB-A6E6BC9005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081" y="1670739"/>
            <a:ext cx="5017871" cy="202933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7E36E22-BF43-4634-ADE2-01C707E65F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081" y="3872857"/>
            <a:ext cx="5057775" cy="184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4325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1282CC-4D1E-47CC-8D8D-367D7E02C9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091" y="-306004"/>
            <a:ext cx="10515600" cy="1325563"/>
          </a:xfrm>
        </p:spPr>
        <p:txBody>
          <a:bodyPr>
            <a:normAutofit/>
          </a:bodyPr>
          <a:lstStyle/>
          <a:p>
            <a:r>
              <a:rPr lang="zh-CN" altLang="en-US" sz="3000" dirty="0">
                <a:solidFill>
                  <a:schemeClr val="bg1"/>
                </a:solidFill>
              </a:rPr>
              <a:t>固定帧延时下的平滑</a:t>
            </a:r>
            <a:endParaRPr lang="en-US" sz="3000" dirty="0">
              <a:solidFill>
                <a:schemeClr val="bg1"/>
              </a:solidFill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1FAC2545-E588-481B-9EA5-36CC23FA70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9371" y="1593056"/>
            <a:ext cx="6097984" cy="38862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内容占位符 2">
                <a:extLst>
                  <a:ext uri="{FF2B5EF4-FFF2-40B4-BE49-F238E27FC236}">
                    <a16:creationId xmlns:a16="http://schemas.microsoft.com/office/drawing/2014/main" id="{F9C7FA63-2ADC-439F-9C6A-953A3D07856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48951" y="1593056"/>
                <a:ext cx="5257800" cy="43513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2000" dirty="0"/>
                  <a:t>前向</a:t>
                </a:r>
                <a:r>
                  <a:rPr lang="en-US" altLang="zh-CN" sz="2000" dirty="0"/>
                  <a:t>——</a:t>
                </a:r>
                <a:r>
                  <a:rPr lang="zh-CN" altLang="en-US" sz="2000" dirty="0"/>
                  <a:t>后向平滑：</a:t>
                </a:r>
                <a:endParaRPr lang="en-US" altLang="zh-CN" sz="2000" dirty="0"/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+1:</m:t>
                              </m:r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1800" b="0" i="0" smtClean="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sub>
                      </m:sSub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180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180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1800" i="1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1800" dirty="0"/>
              </a:p>
              <a:p>
                <a:r>
                  <a:rPr lang="zh-CN" altLang="en-US" sz="2000" dirty="0"/>
                  <a:t>需要等待帧序列采集完成，适用于静态数据处理</a:t>
                </a:r>
                <a:endParaRPr lang="en-US" altLang="zh-CN" sz="2000" dirty="0"/>
              </a:p>
              <a:p>
                <a:r>
                  <a:rPr lang="zh-CN" altLang="en-US" sz="2000" dirty="0"/>
                  <a:t>固定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 b="0" i="1" dirty="0"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altLang="zh-CN" sz="20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zh-CN" altLang="en-US" sz="2000" dirty="0"/>
                  <a:t>，</a:t>
                </a:r>
                <a:r>
                  <a:rPr lang="en-US" altLang="zh-CN" sz="2000" dirty="0"/>
                  <a:t>n</a:t>
                </a:r>
                <a:r>
                  <a:rPr lang="zh-CN" altLang="en-US" sz="2000" dirty="0"/>
                  <a:t>为延迟的帧数，兼顾准确性与实时性</a:t>
                </a:r>
                <a:endParaRPr lang="en-US" altLang="zh-CN" sz="2000" dirty="0"/>
              </a:p>
              <a:p>
                <a:r>
                  <a:rPr lang="zh-CN" altLang="en-US" sz="2000" dirty="0"/>
                  <a:t>算法：右方</a:t>
                </a:r>
                <a:endParaRPr lang="en-US" altLang="zh-CN" sz="2000" dirty="0"/>
              </a:p>
              <a:p>
                <a:r>
                  <a:rPr lang="zh-CN" altLang="en-US" sz="2000" dirty="0"/>
                  <a:t>（来不及写了）</a:t>
                </a:r>
              </a:p>
            </p:txBody>
          </p:sp>
        </mc:Choice>
        <mc:Fallback xmlns="">
          <p:sp>
            <p:nvSpPr>
              <p:cNvPr id="12" name="内容占位符 2">
                <a:extLst>
                  <a:ext uri="{FF2B5EF4-FFF2-40B4-BE49-F238E27FC236}">
                    <a16:creationId xmlns:a16="http://schemas.microsoft.com/office/drawing/2014/main" id="{F9C7FA63-2ADC-439F-9C6A-953A3D07856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48951" y="1593056"/>
                <a:ext cx="5257800" cy="4351338"/>
              </a:xfrm>
              <a:blipFill>
                <a:blip r:embed="rId4"/>
                <a:stretch>
                  <a:fillRect l="-1043" r="-115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965144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7CC1DD-6ACB-4C41-A531-BD86AFB172B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sz="4800" dirty="0">
                <a:latin typeface="+mn-lt"/>
                <a:ea typeface="+mn-ea"/>
                <a:cs typeface="+mn-ea"/>
                <a:sym typeface="+mn-lt"/>
              </a:rPr>
              <a:t>Part 4</a:t>
            </a:r>
            <a:r>
              <a:rPr lang="zh-CN" altLang="en-US" sz="4800" dirty="0">
                <a:latin typeface="+mn-lt"/>
                <a:ea typeface="+mn-ea"/>
                <a:cs typeface="+mn-ea"/>
                <a:sym typeface="+mn-lt"/>
              </a:rPr>
              <a:t>：代码优化</a:t>
            </a:r>
            <a:endParaRPr lang="en-US" sz="4800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3442EBD-190F-4CDF-B244-17B2A4A1ECB2}"/>
              </a:ext>
            </a:extLst>
          </p:cNvPr>
          <p:cNvSpPr/>
          <p:nvPr/>
        </p:nvSpPr>
        <p:spPr>
          <a:xfrm>
            <a:off x="0" y="6419460"/>
            <a:ext cx="12192000" cy="438539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E3CE40D-55DB-4B8D-9785-B3461918FAA7}"/>
              </a:ext>
            </a:extLst>
          </p:cNvPr>
          <p:cNvSpPr txBox="1"/>
          <p:nvPr/>
        </p:nvSpPr>
        <p:spPr>
          <a:xfrm>
            <a:off x="149290" y="6438674"/>
            <a:ext cx="40121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</a:rPr>
              <a:t>CS: APP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7" name="副标题 6">
            <a:extLst>
              <a:ext uri="{FF2B5EF4-FFF2-40B4-BE49-F238E27FC236}">
                <a16:creationId xmlns:a16="http://schemas.microsoft.com/office/drawing/2014/main" id="{3A2C02B8-EC4C-4D66-A854-FA1F4005D9E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0398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1282CC-4D1E-47CC-8D8D-367D7E02C9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091" y="-306004"/>
            <a:ext cx="10515600" cy="1325563"/>
          </a:xfrm>
        </p:spPr>
        <p:txBody>
          <a:bodyPr>
            <a:normAutofit/>
          </a:bodyPr>
          <a:lstStyle/>
          <a:p>
            <a:r>
              <a:rPr lang="zh-CN" altLang="en-US" sz="3000" dirty="0">
                <a:solidFill>
                  <a:schemeClr val="bg1"/>
                </a:solidFill>
              </a:rPr>
              <a:t>代码优化</a:t>
            </a:r>
            <a:endParaRPr lang="en-US" sz="3000" dirty="0">
              <a:solidFill>
                <a:schemeClr val="bg1"/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67417DD-C7B6-4E42-B98C-98F3509FB6F6}"/>
              </a:ext>
            </a:extLst>
          </p:cNvPr>
          <p:cNvSpPr/>
          <p:nvPr/>
        </p:nvSpPr>
        <p:spPr>
          <a:xfrm>
            <a:off x="324091" y="1019559"/>
            <a:ext cx="6096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2800" dirty="0">
                <a:solidFill>
                  <a:srgbClr val="FF0000"/>
                </a:solidFill>
              </a:rPr>
              <a:t>SIMD</a:t>
            </a:r>
            <a:r>
              <a:rPr lang="zh-CN" altLang="en-US" sz="2800" dirty="0"/>
              <a:t>、</a:t>
            </a:r>
            <a:r>
              <a:rPr lang="en-US" altLang="zh-CN" sz="2800" dirty="0"/>
              <a:t>GPU</a:t>
            </a:r>
            <a:r>
              <a:rPr lang="zh-CN" altLang="en-US" sz="2800" dirty="0"/>
              <a:t>并行</a:t>
            </a:r>
          </a:p>
        </p:txBody>
      </p:sp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D55CB692-B1FF-4367-8BA8-42D354F876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5074328" cy="4351338"/>
          </a:xfrm>
        </p:spPr>
        <p:txBody>
          <a:bodyPr/>
          <a:lstStyle/>
          <a:p>
            <a:r>
              <a:rPr lang="en-US" altLang="zh-CN" dirty="0"/>
              <a:t>SIMD</a:t>
            </a:r>
            <a:r>
              <a:rPr lang="zh-CN" altLang="en-US" dirty="0"/>
              <a:t>：</a:t>
            </a:r>
            <a:r>
              <a:rPr lang="en-US" altLang="zh-CN" dirty="0"/>
              <a:t>single instruction multiple data</a:t>
            </a:r>
            <a:r>
              <a:rPr lang="zh-CN" altLang="en-US" dirty="0"/>
              <a:t>单指令多数据流</a:t>
            </a:r>
            <a:endParaRPr lang="en-US" altLang="zh-CN" dirty="0"/>
          </a:p>
          <a:p>
            <a:r>
              <a:rPr lang="en-US" altLang="zh-CN" dirty="0"/>
              <a:t>C++</a:t>
            </a:r>
            <a:r>
              <a:rPr lang="zh-CN" altLang="en-US" dirty="0"/>
              <a:t>：</a:t>
            </a:r>
            <a:r>
              <a:rPr lang="en-US" altLang="zh-CN" dirty="0"/>
              <a:t>IPP</a:t>
            </a:r>
            <a:r>
              <a:rPr lang="zh-CN" altLang="en-US" dirty="0"/>
              <a:t>、</a:t>
            </a:r>
            <a:r>
              <a:rPr lang="en-US" altLang="zh-CN" dirty="0"/>
              <a:t>MKL</a:t>
            </a:r>
            <a:r>
              <a:rPr lang="zh-CN" altLang="en-US" dirty="0"/>
              <a:t>库，向量化</a:t>
            </a:r>
            <a:endParaRPr lang="en-US" altLang="zh-CN" dirty="0"/>
          </a:p>
          <a:p>
            <a:r>
              <a:rPr lang="en-US" altLang="zh-CN" dirty="0" err="1"/>
              <a:t>Matlab</a:t>
            </a:r>
            <a:r>
              <a:rPr lang="zh-CN" altLang="en-US" dirty="0"/>
              <a:t>：</a:t>
            </a:r>
            <a:r>
              <a:rPr lang="en-US" altLang="zh-CN" dirty="0" err="1"/>
              <a:t>gpuArray</a:t>
            </a:r>
            <a:r>
              <a:rPr lang="zh-CN" altLang="en-US" dirty="0"/>
              <a:t>自带</a:t>
            </a:r>
            <a:r>
              <a:rPr lang="en-US" altLang="zh-CN" dirty="0"/>
              <a:t>SIMD</a:t>
            </a:r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543AF0AF-73CE-444E-A214-4CD16909F2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9473" y="1825625"/>
            <a:ext cx="5630661" cy="3607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5386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1282CC-4D1E-47CC-8D8D-367D7E02C9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091" y="-306004"/>
            <a:ext cx="10515600" cy="1325563"/>
          </a:xfrm>
        </p:spPr>
        <p:txBody>
          <a:bodyPr>
            <a:normAutofit/>
          </a:bodyPr>
          <a:lstStyle/>
          <a:p>
            <a:r>
              <a:rPr lang="zh-CN" altLang="en-US" sz="3000" dirty="0">
                <a:solidFill>
                  <a:schemeClr val="bg1"/>
                </a:solidFill>
              </a:rPr>
              <a:t>代码优化</a:t>
            </a:r>
            <a:endParaRPr lang="en-US" sz="3000" dirty="0">
              <a:solidFill>
                <a:schemeClr val="bg1"/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67417DD-C7B6-4E42-B98C-98F3509FB6F6}"/>
              </a:ext>
            </a:extLst>
          </p:cNvPr>
          <p:cNvSpPr/>
          <p:nvPr/>
        </p:nvSpPr>
        <p:spPr>
          <a:xfrm>
            <a:off x="324091" y="1019559"/>
            <a:ext cx="6096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2800" dirty="0"/>
              <a:t>SIMD</a:t>
            </a:r>
            <a:r>
              <a:rPr lang="zh-CN" altLang="en-US" sz="2800" dirty="0"/>
              <a:t>、</a:t>
            </a:r>
            <a:r>
              <a:rPr lang="en-US" altLang="zh-CN" sz="2800" dirty="0">
                <a:solidFill>
                  <a:srgbClr val="FF0000"/>
                </a:solidFill>
              </a:rPr>
              <a:t>GPU</a:t>
            </a:r>
            <a:r>
              <a:rPr lang="zh-CN" altLang="en-US" sz="2800" dirty="0">
                <a:solidFill>
                  <a:srgbClr val="FF0000"/>
                </a:solidFill>
              </a:rPr>
              <a:t>并行</a:t>
            </a:r>
          </a:p>
        </p:txBody>
      </p:sp>
      <p:sp>
        <p:nvSpPr>
          <p:cNvPr id="9" name="内容占位符 2">
            <a:extLst>
              <a:ext uri="{FF2B5EF4-FFF2-40B4-BE49-F238E27FC236}">
                <a16:creationId xmlns:a16="http://schemas.microsoft.com/office/drawing/2014/main" id="{F6AF77C3-FF36-4185-BA3B-E4A7295941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zh-CN" altLang="en-US" dirty="0"/>
              <a:t>每帧之间：存在前后依赖性</a:t>
            </a:r>
            <a:endParaRPr lang="en-US" altLang="zh-CN" dirty="0"/>
          </a:p>
          <a:p>
            <a:r>
              <a:rPr lang="zh-CN" altLang="en-US" dirty="0"/>
              <a:t>每帧之内：无依赖性</a:t>
            </a:r>
            <a:endParaRPr lang="en-US" altLang="zh-CN" dirty="0"/>
          </a:p>
          <a:p>
            <a:r>
              <a:rPr lang="en-US" altLang="zh-CN" dirty="0"/>
              <a:t>SIMD</a:t>
            </a:r>
            <a:r>
              <a:rPr lang="zh-CN" altLang="en-US" dirty="0"/>
              <a:t>抽象层级较高，并行粒度较粗</a:t>
            </a:r>
            <a:endParaRPr lang="en-US" altLang="zh-CN" dirty="0"/>
          </a:p>
          <a:p>
            <a:r>
              <a:rPr lang="en-US" altLang="zh-CN" dirty="0"/>
              <a:t>C++</a:t>
            </a:r>
            <a:r>
              <a:rPr lang="zh-CN" altLang="en-US" dirty="0"/>
              <a:t>：</a:t>
            </a:r>
            <a:r>
              <a:rPr lang="en-US" altLang="zh-CN" dirty="0"/>
              <a:t>CUDA</a:t>
            </a:r>
            <a:r>
              <a:rPr lang="zh-CN" altLang="en-US" dirty="0"/>
              <a:t>编程，</a:t>
            </a:r>
            <a:r>
              <a:rPr lang="en-US" altLang="zh-CN" dirty="0"/>
              <a:t>GPU grid</a:t>
            </a:r>
            <a:r>
              <a:rPr lang="zh-CN" altLang="en-US" dirty="0"/>
              <a:t>内使用</a:t>
            </a:r>
            <a:r>
              <a:rPr lang="en-US" altLang="zh-CN" dirty="0" err="1"/>
              <a:t>multi-block+multi-thread</a:t>
            </a:r>
            <a:r>
              <a:rPr lang="zh-CN" altLang="en-US" dirty="0"/>
              <a:t>，</a:t>
            </a:r>
            <a:r>
              <a:rPr lang="x-none" altLang="zh-CN" dirty="0"/>
              <a:t>__global__</a:t>
            </a:r>
            <a:r>
              <a:rPr lang="zh-CN" altLang="en-US" dirty="0"/>
              <a:t>定义</a:t>
            </a:r>
            <a:r>
              <a:rPr lang="en-US" altLang="zh-CN" dirty="0"/>
              <a:t>device function</a:t>
            </a:r>
            <a:r>
              <a:rPr lang="zh-CN" altLang="en-US" dirty="0"/>
              <a:t>，</a:t>
            </a:r>
            <a:r>
              <a:rPr lang="x-none" altLang="zh-CN" dirty="0"/>
              <a:t>__shared__</a:t>
            </a:r>
            <a:r>
              <a:rPr lang="zh-CN" altLang="en-US" dirty="0"/>
              <a:t>声明共享数据，</a:t>
            </a:r>
            <a:r>
              <a:rPr lang="x-none" altLang="zh-CN" dirty="0"/>
              <a:t>__syncthreads();</a:t>
            </a:r>
            <a:r>
              <a:rPr lang="zh-CN" altLang="en-US" dirty="0"/>
              <a:t>快速同步防止数据冒险</a:t>
            </a:r>
            <a:endParaRPr lang="en-US" altLang="zh-CN" dirty="0"/>
          </a:p>
          <a:p>
            <a:r>
              <a:rPr lang="en-US" altLang="zh-CN" dirty="0" err="1"/>
              <a:t>Matlab</a:t>
            </a:r>
            <a:r>
              <a:rPr lang="zh-CN" altLang="en-US" dirty="0"/>
              <a:t>：</a:t>
            </a:r>
            <a:r>
              <a:rPr lang="en-US" altLang="zh-CN" dirty="0" err="1"/>
              <a:t>gpuArray+parfor</a:t>
            </a:r>
            <a:r>
              <a:rPr lang="en-US" altLang="zh-CN" dirty="0"/>
              <a:t> (</a:t>
            </a:r>
            <a:r>
              <a:rPr lang="en-US" altLang="zh-CN" dirty="0" err="1"/>
              <a:t>matlab</a:t>
            </a:r>
            <a:r>
              <a:rPr lang="en-US" altLang="zh-CN" dirty="0"/>
              <a:t> parallel computing toolbox)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084329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7CC1DD-6ACB-4C41-A531-BD86AFB172B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sz="4800" dirty="0">
                <a:latin typeface="+mn-lt"/>
                <a:ea typeface="+mn-ea"/>
                <a:cs typeface="+mn-ea"/>
                <a:sym typeface="+mn-lt"/>
              </a:rPr>
              <a:t>Part 5</a:t>
            </a:r>
            <a:r>
              <a:rPr lang="zh-CN" altLang="en-US" sz="4800" dirty="0">
                <a:latin typeface="+mn-lt"/>
                <a:ea typeface="+mn-ea"/>
                <a:cs typeface="+mn-ea"/>
                <a:sym typeface="+mn-lt"/>
              </a:rPr>
              <a:t>：结果展示</a:t>
            </a:r>
            <a:endParaRPr lang="en-US" sz="4800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3442EBD-190F-4CDF-B244-17B2A4A1ECB2}"/>
              </a:ext>
            </a:extLst>
          </p:cNvPr>
          <p:cNvSpPr/>
          <p:nvPr/>
        </p:nvSpPr>
        <p:spPr>
          <a:xfrm>
            <a:off x="0" y="6419460"/>
            <a:ext cx="12192000" cy="438539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E3CE40D-55DB-4B8D-9785-B3461918FAA7}"/>
              </a:ext>
            </a:extLst>
          </p:cNvPr>
          <p:cNvSpPr txBox="1"/>
          <p:nvPr/>
        </p:nvSpPr>
        <p:spPr>
          <a:xfrm>
            <a:off x="149290" y="6438674"/>
            <a:ext cx="40121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</a:rPr>
              <a:t>CS: APP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7" name="副标题 6">
            <a:extLst>
              <a:ext uri="{FF2B5EF4-FFF2-40B4-BE49-F238E27FC236}">
                <a16:creationId xmlns:a16="http://schemas.microsoft.com/office/drawing/2014/main" id="{3A2C02B8-EC4C-4D66-A854-FA1F4005D9E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5210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1282CC-4D1E-47CC-8D8D-367D7E02C9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091" y="-306004"/>
            <a:ext cx="10515600" cy="1325563"/>
          </a:xfrm>
        </p:spPr>
        <p:txBody>
          <a:bodyPr>
            <a:normAutofit/>
          </a:bodyPr>
          <a:lstStyle/>
          <a:p>
            <a:r>
              <a:rPr lang="zh-CN" altLang="en-US" sz="3000" dirty="0">
                <a:solidFill>
                  <a:schemeClr val="bg1"/>
                </a:solidFill>
              </a:rPr>
              <a:t>结果展示</a:t>
            </a:r>
            <a:endParaRPr lang="en-US" sz="3000" dirty="0">
              <a:solidFill>
                <a:schemeClr val="bg1"/>
              </a:solidFill>
            </a:endParaRP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D51E0F40-70F0-4A89-8596-968C370371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陈幸豪说他要现场跑代码</a:t>
            </a:r>
          </a:p>
        </p:txBody>
      </p:sp>
    </p:spTree>
    <p:extLst>
      <p:ext uri="{BB962C8B-B14F-4D97-AF65-F5344CB8AC3E}">
        <p14:creationId xmlns:p14="http://schemas.microsoft.com/office/powerpoint/2010/main" val="3588170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1282CC-4D1E-47CC-8D8D-367D7E02C9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091" y="-306004"/>
            <a:ext cx="10515600" cy="1325563"/>
          </a:xfrm>
        </p:spPr>
        <p:txBody>
          <a:bodyPr>
            <a:normAutofit/>
          </a:bodyPr>
          <a:lstStyle/>
          <a:p>
            <a:r>
              <a:rPr lang="zh-CN" altLang="en-US" sz="3000" dirty="0">
                <a:solidFill>
                  <a:schemeClr val="bg1"/>
                </a:solidFill>
              </a:rPr>
              <a:t>结果展示</a:t>
            </a:r>
            <a:endParaRPr lang="en-US" sz="3000" dirty="0">
              <a:solidFill>
                <a:schemeClr val="bg1"/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67417DD-C7B6-4E42-B98C-98F3509FB6F6}"/>
              </a:ext>
            </a:extLst>
          </p:cNvPr>
          <p:cNvSpPr/>
          <p:nvPr/>
        </p:nvSpPr>
        <p:spPr>
          <a:xfrm>
            <a:off x="324091" y="1019559"/>
            <a:ext cx="6096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2800" dirty="0" err="1"/>
              <a:t>Github</a:t>
            </a:r>
            <a:r>
              <a:rPr lang="zh-CN" altLang="en-US" sz="2800" dirty="0"/>
              <a:t>主页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  <p:sp>
        <p:nvSpPr>
          <p:cNvPr id="9" name="内容占位符 2">
            <a:extLst>
              <a:ext uri="{FF2B5EF4-FFF2-40B4-BE49-F238E27FC236}">
                <a16:creationId xmlns:a16="http://schemas.microsoft.com/office/drawing/2014/main" id="{F6AF77C3-FF36-4185-BA3B-E4A7295941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altLang="zh-CN" dirty="0">
                <a:hlinkClick r:id="rId3"/>
              </a:rPr>
              <a:t>https://github.com/zhangyilang/videoStabilization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自己造梯子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README</a:t>
            </a:r>
            <a:r>
              <a:rPr lang="zh-CN" altLang="en-US" dirty="0"/>
              <a:t>施工完毕后开源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美工缺失</a:t>
            </a:r>
          </a:p>
        </p:txBody>
      </p:sp>
    </p:spTree>
    <p:extLst>
      <p:ext uri="{BB962C8B-B14F-4D97-AF65-F5344CB8AC3E}">
        <p14:creationId xmlns:p14="http://schemas.microsoft.com/office/powerpoint/2010/main" val="17797207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1282CC-4D1E-47CC-8D8D-367D7E02C9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091" y="-306004"/>
            <a:ext cx="10515600" cy="1325563"/>
          </a:xfrm>
        </p:spPr>
        <p:txBody>
          <a:bodyPr>
            <a:normAutofit/>
          </a:bodyPr>
          <a:lstStyle/>
          <a:p>
            <a:r>
              <a:rPr lang="zh-CN" altLang="en-US" sz="3000" dirty="0">
                <a:solidFill>
                  <a:schemeClr val="bg1"/>
                </a:solidFill>
              </a:rPr>
              <a:t>参考文献</a:t>
            </a:r>
            <a:endParaRPr lang="en-US" sz="3000" dirty="0">
              <a:solidFill>
                <a:schemeClr val="bg1"/>
              </a:solidFill>
            </a:endParaRPr>
          </a:p>
        </p:txBody>
      </p:sp>
      <p:sp>
        <p:nvSpPr>
          <p:cNvPr id="9" name="内容占位符 2">
            <a:extLst>
              <a:ext uri="{FF2B5EF4-FFF2-40B4-BE49-F238E27FC236}">
                <a16:creationId xmlns:a16="http://schemas.microsoft.com/office/drawing/2014/main" id="{F6AF77C3-FF36-4185-BA3B-E4A7295941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19559"/>
            <a:ext cx="10515600" cy="51574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400" dirty="0"/>
              <a:t>[1] Kejriwal L, Singh I. A Hybrid filtering approach of Digital Video Stabilization for UAV using Kalman and Low Pass filter[J]. Procedia Computer Science, 2016, 93: 359-366.</a:t>
            </a:r>
          </a:p>
          <a:p>
            <a:pPr marL="0" indent="0">
              <a:buNone/>
            </a:pPr>
            <a:r>
              <a:rPr lang="en-US" altLang="zh-CN" sz="2400" dirty="0"/>
              <a:t>[2] Whyte O, </a:t>
            </a:r>
            <a:r>
              <a:rPr lang="en-US" altLang="zh-CN" sz="2400" dirty="0" err="1"/>
              <a:t>Sivic</a:t>
            </a:r>
            <a:r>
              <a:rPr lang="en-US" altLang="zh-CN" sz="2400" dirty="0"/>
              <a:t> J, Zisserman A. Deblurring shaken and partially saturated images[J]. International journal of computer vision, 2014, 110(2): 185-201.</a:t>
            </a:r>
          </a:p>
          <a:p>
            <a:pPr marL="0" indent="0">
              <a:buNone/>
            </a:pPr>
            <a:r>
              <a:rPr lang="en-US" altLang="zh-CN" sz="2400" dirty="0"/>
              <a:t>[3] Liu S, Yuan L, Tan P, et al. Bundled camera paths for video stabilization[J]. ACM Transactions on Graphics (TOG), 2013, 32(4): 78.</a:t>
            </a:r>
          </a:p>
          <a:p>
            <a:pPr marL="0" indent="0">
              <a:buNone/>
            </a:pPr>
            <a:r>
              <a:rPr lang="en-US" altLang="zh-CN" sz="2400" dirty="0"/>
              <a:t>[4] </a:t>
            </a:r>
            <a:r>
              <a:rPr lang="en-US" altLang="zh-CN" sz="2400" dirty="0" err="1"/>
              <a:t>Hee</a:t>
            </a:r>
            <a:r>
              <a:rPr lang="en-US" altLang="zh-CN" sz="2400" dirty="0"/>
              <a:t> Park S, </a:t>
            </a:r>
            <a:r>
              <a:rPr lang="en-US" altLang="zh-CN" sz="2400" dirty="0" err="1"/>
              <a:t>Levoy</a:t>
            </a:r>
            <a:r>
              <a:rPr lang="en-US" altLang="zh-CN" sz="2400" dirty="0"/>
              <a:t> M. Gyro-based multi-image deconvolution for removing handshake blur[C]//Proceedings of the IEEE Conference on Computer Vision and Pattern Recognition. 2014: 3366-3373.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2110465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7CC1DD-6ACB-4C41-A531-BD86AFB172B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sz="4800" dirty="0">
                <a:latin typeface="+mn-lt"/>
                <a:ea typeface="+mn-ea"/>
                <a:cs typeface="+mn-ea"/>
                <a:sym typeface="+mn-lt"/>
              </a:rPr>
              <a:t>Part 1</a:t>
            </a:r>
            <a:r>
              <a:rPr lang="zh-CN" altLang="en-US" sz="4800" dirty="0">
                <a:latin typeface="+mn-lt"/>
                <a:ea typeface="+mn-ea"/>
                <a:cs typeface="+mn-ea"/>
                <a:sym typeface="+mn-lt"/>
              </a:rPr>
              <a:t>：角点检测</a:t>
            </a:r>
            <a:endParaRPr lang="en-US" sz="4800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3442EBD-190F-4CDF-B244-17B2A4A1ECB2}"/>
              </a:ext>
            </a:extLst>
          </p:cNvPr>
          <p:cNvSpPr/>
          <p:nvPr/>
        </p:nvSpPr>
        <p:spPr>
          <a:xfrm>
            <a:off x="0" y="6419460"/>
            <a:ext cx="12192000" cy="438539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E3CE40D-55DB-4B8D-9785-B3461918FAA7}"/>
              </a:ext>
            </a:extLst>
          </p:cNvPr>
          <p:cNvSpPr txBox="1"/>
          <p:nvPr/>
        </p:nvSpPr>
        <p:spPr>
          <a:xfrm>
            <a:off x="149290" y="6438674"/>
            <a:ext cx="40121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</a:rPr>
              <a:t>CS: APP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7" name="副标题 6">
            <a:extLst>
              <a:ext uri="{FF2B5EF4-FFF2-40B4-BE49-F238E27FC236}">
                <a16:creationId xmlns:a16="http://schemas.microsoft.com/office/drawing/2014/main" id="{3A2C02B8-EC4C-4D66-A854-FA1F4005D9E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8156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F4BDFC7-DFCA-47C7-9387-24F48B4654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690229"/>
            <a:ext cx="9144000" cy="1111996"/>
          </a:xfrm>
        </p:spPr>
        <p:txBody>
          <a:bodyPr>
            <a:normAutofit/>
          </a:bodyPr>
          <a:lstStyle/>
          <a:p>
            <a:r>
              <a:rPr lang="en-US" altLang="zh-CN" sz="7200" dirty="0">
                <a:latin typeface="微软雅黑" panose="020B0504020202020204" pitchFamily="34" charset="-122"/>
                <a:ea typeface="微软雅黑" panose="020B0504020202020204" pitchFamily="34" charset="-122"/>
              </a:rPr>
              <a:t>Thank you!</a:t>
            </a:r>
            <a:endParaRPr lang="en-US" sz="7200" dirty="0">
              <a:latin typeface="微软雅黑" panose="020B0504020202020204" pitchFamily="34" charset="-122"/>
              <a:ea typeface="微软雅黑" panose="020B0504020202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722545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1282CC-4D1E-47CC-8D8D-367D7E02C9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091" y="-306004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000" dirty="0">
                <a:solidFill>
                  <a:schemeClr val="bg1"/>
                </a:solidFill>
              </a:rPr>
              <a:t>Harris</a:t>
            </a:r>
            <a:r>
              <a:rPr lang="zh-CN" altLang="en-US" sz="3000" dirty="0">
                <a:solidFill>
                  <a:schemeClr val="bg1"/>
                </a:solidFill>
              </a:rPr>
              <a:t>角点检测</a:t>
            </a:r>
            <a:endParaRPr lang="en-US" sz="3000" dirty="0">
              <a:solidFill>
                <a:schemeClr val="bg1"/>
              </a:solidFill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C814F11-CFC3-436C-BFB7-7DBB59F7B5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9305" y="1019558"/>
            <a:ext cx="10515600" cy="5381241"/>
          </a:xfrm>
        </p:spPr>
        <p:txBody>
          <a:bodyPr>
            <a:normAutofit/>
          </a:bodyPr>
          <a:lstStyle/>
          <a:p>
            <a:pPr>
              <a:buClr>
                <a:srgbClr val="C00000"/>
              </a:buClr>
            </a:pPr>
            <a:r>
              <a:rPr lang="zh-CN" altLang="en-US" sz="2600" dirty="0"/>
              <a:t>人眼对角点的识别通常是通过一个局部的小窗口内完成的，如果在各个方向上移动这个小窗口，窗口内的灰度发生了较大的变化，那么说明窗口内存在角点。</a:t>
            </a:r>
            <a:endParaRPr lang="en-US" altLang="zh-CN" sz="1050" dirty="0">
              <a:latin typeface="微软雅黑" panose="020B0504020202020204" pitchFamily="34" charset="-122"/>
              <a:ea typeface="微软雅黑" panose="020B0504020202020204" pitchFamily="34" charset="-122"/>
              <a:cs typeface="Times New Roman" panose="02020603050405020304" pitchFamily="18" charset="0"/>
            </a:endParaRPr>
          </a:p>
          <a:p>
            <a:pPr marL="0" indent="0">
              <a:buClr>
                <a:srgbClr val="C00000"/>
              </a:buClr>
              <a:buNone/>
            </a:pPr>
            <a:endParaRPr lang="en-US" altLang="zh-CN" sz="2600" dirty="0"/>
          </a:p>
        </p:txBody>
      </p:sp>
      <p:pic>
        <p:nvPicPr>
          <p:cNvPr id="4" name="图片 3" descr="https://img-blog.csdn.net/20150905105439088">
            <a:extLst>
              <a:ext uri="{FF2B5EF4-FFF2-40B4-BE49-F238E27FC236}">
                <a16:creationId xmlns:a16="http://schemas.microsoft.com/office/drawing/2014/main" id="{86203C71-D8A5-47B6-853D-24806476030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666" y="2698197"/>
            <a:ext cx="2244711" cy="2023964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图片 4" descr="https://img-blog.csdn.net/20150905105446288">
            <a:extLst>
              <a:ext uri="{FF2B5EF4-FFF2-40B4-BE49-F238E27FC236}">
                <a16:creationId xmlns:a16="http://schemas.microsoft.com/office/drawing/2014/main" id="{05DA0C31-F09C-4F0B-9A36-5B4A662A9684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8446" y="2861676"/>
            <a:ext cx="2487750" cy="2023964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图片 5" descr="https://img-blog.csdn.net/20150905105446288">
            <a:extLst>
              <a:ext uri="{FF2B5EF4-FFF2-40B4-BE49-F238E27FC236}">
                <a16:creationId xmlns:a16="http://schemas.microsoft.com/office/drawing/2014/main" id="{A3A76C59-915A-44F1-A992-29FF4325F736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2591" y="3025156"/>
            <a:ext cx="2938078" cy="169700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BEC51FF7-76E9-4DC2-B9A0-91BEB3625B7B}"/>
              </a:ext>
            </a:extLst>
          </p:cNvPr>
          <p:cNvSpPr/>
          <p:nvPr/>
        </p:nvSpPr>
        <p:spPr>
          <a:xfrm>
            <a:off x="541862" y="5121877"/>
            <a:ext cx="3461204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>
                <a:latin typeface="微软雅黑" panose="020B0504020202020204" pitchFamily="34" charset="-122"/>
                <a:ea typeface="微软雅黑" panose="020B0504020202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sz="1050" dirty="0">
                <a:latin typeface="微软雅黑" panose="020B0504020202020204" pitchFamily="34" charset="-122"/>
                <a:ea typeface="微软雅黑" panose="020B0504020202020204" pitchFamily="34" charset="-122"/>
                <a:cs typeface="Times New Roman" panose="02020603050405020304" pitchFamily="18" charset="0"/>
              </a:rPr>
              <a:t>如果在各个方向移动，灰度几乎不变，说明是平坦区域</a:t>
            </a:r>
            <a:endParaRPr 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E446CF7-ACA4-4576-8417-A84F277ED4A9}"/>
              </a:ext>
            </a:extLst>
          </p:cNvPr>
          <p:cNvSpPr/>
          <p:nvPr/>
        </p:nvSpPr>
        <p:spPr>
          <a:xfrm>
            <a:off x="4092342" y="5121877"/>
            <a:ext cx="355097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050" dirty="0">
                <a:latin typeface="微软雅黑" panose="020B0504020202020204" pitchFamily="34" charset="-122"/>
                <a:ea typeface="微软雅黑" panose="020B0504020202020204" pitchFamily="34" charset="-122"/>
                <a:cs typeface="Times New Roman" panose="02020603050405020304" pitchFamily="18" charset="0"/>
              </a:rPr>
              <a:t>如果只沿着某一个方向移动，灰度几乎不变，说明是直线</a:t>
            </a:r>
            <a:endParaRPr lang="en-US" sz="1050" dirty="0">
              <a:latin typeface="微软雅黑" panose="020B0504020202020204" pitchFamily="34" charset="-122"/>
              <a:ea typeface="微软雅黑" panose="020B0504020202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C5A5098-E8D3-42BC-A077-5887BBCEC941}"/>
              </a:ext>
            </a:extLst>
          </p:cNvPr>
          <p:cNvSpPr/>
          <p:nvPr/>
        </p:nvSpPr>
        <p:spPr>
          <a:xfrm>
            <a:off x="7732591" y="5121877"/>
            <a:ext cx="3281668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050" dirty="0">
                <a:latin typeface="微软雅黑" panose="020B0504020202020204" pitchFamily="34" charset="-122"/>
                <a:ea typeface="微软雅黑" panose="020B0504020202020204" pitchFamily="34" charset="-122"/>
                <a:cs typeface="Times New Roman" panose="02020603050405020304" pitchFamily="18" charset="0"/>
              </a:rPr>
              <a:t>如果沿各个方向移动，灰度均发生变化，说明是角点</a:t>
            </a:r>
            <a:endParaRPr lang="en-US" sz="1050" dirty="0">
              <a:latin typeface="微软雅黑" panose="020B0504020202020204" pitchFamily="34" charset="-122"/>
              <a:ea typeface="微软雅黑" panose="020B0504020202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88383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1282CC-4D1E-47CC-8D8D-367D7E02C9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091" y="-306004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000" dirty="0">
                <a:solidFill>
                  <a:schemeClr val="bg1"/>
                </a:solidFill>
              </a:rPr>
              <a:t>Harris</a:t>
            </a:r>
            <a:r>
              <a:rPr lang="zh-CN" altLang="en-US" sz="3000" dirty="0">
                <a:solidFill>
                  <a:schemeClr val="bg1"/>
                </a:solidFill>
              </a:rPr>
              <a:t>角点检测</a:t>
            </a:r>
            <a:endParaRPr lang="en-US" sz="3000" dirty="0">
              <a:solidFill>
                <a:schemeClr val="bg1"/>
              </a:solidFill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C814F11-CFC3-436C-BFB7-7DBB59F7B5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4029" y="1338642"/>
            <a:ext cx="10515600" cy="5381241"/>
          </a:xfrm>
        </p:spPr>
        <p:txBody>
          <a:bodyPr>
            <a:normAutofit/>
          </a:bodyPr>
          <a:lstStyle/>
          <a:p>
            <a:pPr>
              <a:buClr>
                <a:srgbClr val="C00000"/>
              </a:buClr>
            </a:pPr>
            <a:r>
              <a:rPr lang="zh-CN" altLang="en-US" sz="2600" dirty="0"/>
              <a:t>图像</a:t>
            </a:r>
            <a:r>
              <a:rPr lang="en-US" altLang="zh-CN" sz="2600" dirty="0"/>
              <a:t>I(</a:t>
            </a:r>
            <a:r>
              <a:rPr lang="en-US" altLang="zh-CN" sz="2600" dirty="0" err="1"/>
              <a:t>x,y</a:t>
            </a:r>
            <a:r>
              <a:rPr lang="en-US" altLang="zh-CN" sz="2600" dirty="0"/>
              <a:t>)</a:t>
            </a:r>
            <a:r>
              <a:rPr lang="zh-CN" altLang="en-US" sz="2600" dirty="0"/>
              <a:t>在点</a:t>
            </a:r>
            <a:r>
              <a:rPr lang="en-US" altLang="zh-CN" sz="2600" dirty="0"/>
              <a:t>I(</a:t>
            </a:r>
            <a:r>
              <a:rPr lang="en-US" altLang="zh-CN" sz="2600" dirty="0" err="1"/>
              <a:t>x,y</a:t>
            </a:r>
            <a:r>
              <a:rPr lang="en-US" altLang="zh-CN" sz="2600" dirty="0"/>
              <a:t>)</a:t>
            </a:r>
            <a:r>
              <a:rPr lang="zh-CN" altLang="en-US" sz="2600" dirty="0"/>
              <a:t>处平移后的自相关性，可以用</a:t>
            </a:r>
            <a:r>
              <a:rPr lang="en-US" altLang="zh-CN" sz="2600" dirty="0"/>
              <a:t>E(</a:t>
            </a:r>
            <a:r>
              <a:rPr lang="en-US" altLang="zh-CN" sz="2600" dirty="0" err="1"/>
              <a:t>u,v</a:t>
            </a:r>
            <a:r>
              <a:rPr lang="en-US" altLang="zh-CN" sz="2600" dirty="0"/>
              <a:t>)</a:t>
            </a:r>
            <a:r>
              <a:rPr lang="zh-CN" altLang="en-US" sz="2600" dirty="0"/>
              <a:t>表示，</a:t>
            </a:r>
            <a:r>
              <a:rPr lang="en-US" altLang="zh-CN" sz="2600" dirty="0"/>
              <a:t>w(</a:t>
            </a:r>
            <a:r>
              <a:rPr lang="en-US" altLang="zh-CN" sz="2600" dirty="0" err="1"/>
              <a:t>x,y</a:t>
            </a:r>
            <a:r>
              <a:rPr lang="en-US" altLang="zh-CN" sz="2600" dirty="0"/>
              <a:t>)</a:t>
            </a:r>
            <a:r>
              <a:rPr lang="zh-CN" altLang="en-US" sz="2600" dirty="0"/>
              <a:t>为窗口函数，</a:t>
            </a:r>
            <a:r>
              <a:rPr lang="en-US" altLang="zh-CN" sz="2600" dirty="0"/>
              <a:t>I(</a:t>
            </a:r>
            <a:r>
              <a:rPr lang="en-US" altLang="zh-CN" sz="2600" dirty="0" err="1"/>
              <a:t>x+u,y+v</a:t>
            </a:r>
            <a:r>
              <a:rPr lang="en-US" altLang="zh-CN" sz="2600" dirty="0"/>
              <a:t>)</a:t>
            </a:r>
            <a:r>
              <a:rPr lang="zh-CN" altLang="en-US" sz="2600" dirty="0"/>
              <a:t>为平移后的图像灰度</a:t>
            </a:r>
            <a:r>
              <a:rPr lang="en-US" altLang="zh-CN" sz="2600" dirty="0"/>
              <a:t>, I(</a:t>
            </a:r>
            <a:r>
              <a:rPr lang="en-US" altLang="zh-CN" sz="2600" dirty="0" err="1"/>
              <a:t>x,y</a:t>
            </a:r>
            <a:r>
              <a:rPr lang="en-US" altLang="zh-CN" sz="2600" dirty="0"/>
              <a:t>)</a:t>
            </a:r>
            <a:r>
              <a:rPr lang="zh-CN" altLang="en-US" sz="2600" dirty="0"/>
              <a:t>为图像灰度</a:t>
            </a:r>
            <a:endParaRPr lang="en-US" altLang="zh-CN" sz="2600" dirty="0"/>
          </a:p>
          <a:p>
            <a:pPr>
              <a:buClr>
                <a:srgbClr val="C00000"/>
              </a:buClr>
            </a:pPr>
            <a:r>
              <a:rPr lang="en-US" altLang="zh-CN" sz="2600" dirty="0"/>
              <a:t>W(</a:t>
            </a:r>
            <a:r>
              <a:rPr lang="en-US" altLang="zh-CN" sz="2600" dirty="0" err="1"/>
              <a:t>x,y</a:t>
            </a:r>
            <a:r>
              <a:rPr lang="en-US" altLang="zh-CN" sz="2600" dirty="0"/>
              <a:t>)</a:t>
            </a:r>
            <a:r>
              <a:rPr lang="zh-CN" altLang="en-US" sz="2600" dirty="0"/>
              <a:t>一般为二维高斯滤波器</a:t>
            </a:r>
            <a:endParaRPr lang="en-US" altLang="zh-CN" sz="2600" dirty="0"/>
          </a:p>
        </p:txBody>
      </p:sp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CBC2F6A5-AB73-4F28-91D8-2E311FDF259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06461446"/>
              </p:ext>
            </p:extLst>
          </p:nvPr>
        </p:nvGraphicFramePr>
        <p:xfrm>
          <a:off x="997857" y="3006725"/>
          <a:ext cx="7997825" cy="844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6" name="AxMath" r:id="rId4" imgW="3998520" imgH="422640" progId="Equation.AxMath">
                  <p:embed/>
                </p:oleObj>
              </mc:Choice>
              <mc:Fallback>
                <p:oleObj name="AxMath" r:id="rId4" imgW="3998520" imgH="422640" progId="Equation.AxMath">
                  <p:embed/>
                  <p:pic>
                    <p:nvPicPr>
                      <p:cNvPr id="6" name="对象 5">
                        <a:extLst>
                          <a:ext uri="{FF2B5EF4-FFF2-40B4-BE49-F238E27FC236}">
                            <a16:creationId xmlns:a16="http://schemas.microsoft.com/office/drawing/2014/main" id="{4F2EFE1D-BBE8-408B-B71D-A0D9C1E54CE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97857" y="3006725"/>
                        <a:ext cx="7997825" cy="844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矩形 7">
            <a:extLst>
              <a:ext uri="{FF2B5EF4-FFF2-40B4-BE49-F238E27FC236}">
                <a16:creationId xmlns:a16="http://schemas.microsoft.com/office/drawing/2014/main" id="{267417DD-C7B6-4E42-B98C-98F3509FB6F6}"/>
              </a:ext>
            </a:extLst>
          </p:cNvPr>
          <p:cNvSpPr/>
          <p:nvPr/>
        </p:nvSpPr>
        <p:spPr>
          <a:xfrm>
            <a:off x="324091" y="788240"/>
            <a:ext cx="6096000" cy="487762"/>
          </a:xfrm>
          <a:prstGeom prst="rect">
            <a:avLst/>
          </a:prstGeom>
        </p:spPr>
        <p:txBody>
          <a:bodyPr>
            <a:spAutoFit/>
          </a:bodyPr>
          <a:lstStyle/>
          <a:p>
            <a:pPr lvl="0">
              <a:lnSpc>
                <a:spcPct val="90000"/>
              </a:lnSpc>
              <a:spcBef>
                <a:spcPts val="1000"/>
              </a:spcBef>
              <a:buClr>
                <a:srgbClr val="C00000"/>
              </a:buClr>
            </a:pPr>
            <a:r>
              <a:rPr lang="zh-CN" altLang="en-US" sz="2800" b="1" dirty="0">
                <a:solidFill>
                  <a:prstClr val="black"/>
                </a:solidFill>
              </a:rPr>
              <a:t>数学推导</a:t>
            </a:r>
            <a:endParaRPr lang="en-US" b="1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E97319D-BE85-47C9-84A7-376D41BD902F}"/>
              </a:ext>
            </a:extLst>
          </p:cNvPr>
          <p:cNvSpPr/>
          <p:nvPr/>
        </p:nvSpPr>
        <p:spPr>
          <a:xfrm>
            <a:off x="942371" y="4213291"/>
            <a:ext cx="1851789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600" dirty="0"/>
              <a:t>泰勒展开：</a:t>
            </a:r>
            <a:endParaRPr lang="en-US" sz="2600" dirty="0"/>
          </a:p>
        </p:txBody>
      </p:sp>
      <p:graphicFrame>
        <p:nvGraphicFramePr>
          <p:cNvPr id="14" name="对象 13">
            <a:extLst>
              <a:ext uri="{FF2B5EF4-FFF2-40B4-BE49-F238E27FC236}">
                <a16:creationId xmlns:a16="http://schemas.microsoft.com/office/drawing/2014/main" id="{B5AE6EC2-3994-4D77-9686-0DC8504E724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36049522"/>
              </p:ext>
            </p:extLst>
          </p:nvPr>
        </p:nvGraphicFramePr>
        <p:xfrm>
          <a:off x="2625966" y="4159474"/>
          <a:ext cx="8213725" cy="600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7" name="AxMath" r:id="rId6" imgW="4106880" imgH="300240" progId="Equation.AxMath">
                  <p:embed/>
                </p:oleObj>
              </mc:Choice>
              <mc:Fallback>
                <p:oleObj name="AxMath" r:id="rId6" imgW="4106880" imgH="300240" progId="Equation.AxMath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CBC2F6A5-AB73-4F28-91D8-2E311FDF259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625966" y="4159474"/>
                        <a:ext cx="8213725" cy="600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对象 14">
            <a:extLst>
              <a:ext uri="{FF2B5EF4-FFF2-40B4-BE49-F238E27FC236}">
                <a16:creationId xmlns:a16="http://schemas.microsoft.com/office/drawing/2014/main" id="{95F5C96F-E476-4A59-B245-3AD64F66BCD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59180421"/>
              </p:ext>
            </p:extLst>
          </p:nvPr>
        </p:nvGraphicFramePr>
        <p:xfrm>
          <a:off x="3281603" y="5078632"/>
          <a:ext cx="4600575" cy="1139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8" name="AxMath" r:id="rId8" imgW="2300760" imgH="569880" progId="Equation.AxMath">
                  <p:embed/>
                </p:oleObj>
              </mc:Choice>
              <mc:Fallback>
                <p:oleObj name="AxMath" r:id="rId8" imgW="2300760" imgH="569880" progId="Equation.AxMath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CBC2F6A5-AB73-4F28-91D8-2E311FDF259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281603" y="5078632"/>
                        <a:ext cx="4600575" cy="1139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381375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1282CC-4D1E-47CC-8D8D-367D7E02C9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091" y="-306004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000" dirty="0">
                <a:solidFill>
                  <a:schemeClr val="bg1"/>
                </a:solidFill>
              </a:rPr>
              <a:t>Harris</a:t>
            </a:r>
            <a:r>
              <a:rPr lang="zh-CN" altLang="en-US" sz="3000" dirty="0">
                <a:solidFill>
                  <a:schemeClr val="bg1"/>
                </a:solidFill>
              </a:rPr>
              <a:t>角点检测</a:t>
            </a:r>
            <a:endParaRPr lang="en-US" sz="3000" dirty="0">
              <a:solidFill>
                <a:schemeClr val="bg1"/>
              </a:solidFill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C814F11-CFC3-436C-BFB7-7DBB59F7B5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4091" y="1019559"/>
            <a:ext cx="10515600" cy="5381241"/>
          </a:xfrm>
        </p:spPr>
        <p:txBody>
          <a:bodyPr>
            <a:normAutofit/>
          </a:bodyPr>
          <a:lstStyle/>
          <a:p>
            <a:pPr>
              <a:buClr>
                <a:srgbClr val="C00000"/>
              </a:buClr>
            </a:pPr>
            <a:r>
              <a:rPr lang="zh-CN" altLang="en-US" dirty="0"/>
              <a:t>二次项函数本质上就是一个椭圆函数，椭圆的扁平率和尺寸是由矩阵</a:t>
            </a:r>
            <a:r>
              <a:rPr lang="en-US" dirty="0"/>
              <a:t>M</a:t>
            </a:r>
            <a:r>
              <a:rPr lang="zh-CN" altLang="en-US" dirty="0"/>
              <a:t>的两个特征值决定。</a:t>
            </a:r>
            <a:endParaRPr lang="en-US" altLang="zh-CN" dirty="0"/>
          </a:p>
          <a:p>
            <a:pPr>
              <a:buClr>
                <a:srgbClr val="C00000"/>
              </a:buClr>
            </a:pPr>
            <a:r>
              <a:rPr lang="en-US" dirty="0"/>
              <a:t>K</a:t>
            </a:r>
            <a:r>
              <a:rPr lang="zh-CN" altLang="en-US" dirty="0"/>
              <a:t>一般取为</a:t>
            </a:r>
            <a:r>
              <a:rPr lang="en-US" altLang="zh-CN" dirty="0"/>
              <a:t>0.04~0.06,</a:t>
            </a:r>
            <a:r>
              <a:rPr lang="zh-CN" altLang="en-US" dirty="0"/>
              <a:t>默认为</a:t>
            </a:r>
            <a:r>
              <a:rPr lang="en-US" altLang="zh-CN" dirty="0"/>
              <a:t>0.04</a:t>
            </a:r>
            <a:endParaRPr lang="en-US" dirty="0"/>
          </a:p>
          <a:p>
            <a:pPr>
              <a:buClr>
                <a:srgbClr val="C00000"/>
              </a:buClr>
            </a:pPr>
            <a:endParaRPr lang="en-US" altLang="zh-CN" sz="2600" dirty="0"/>
          </a:p>
        </p:txBody>
      </p:sp>
      <p:pic>
        <p:nvPicPr>
          <p:cNvPr id="6" name="图片 5" descr="http://images.cnitblog.com/blog/378920/201410/081646524376603.png">
            <a:extLst>
              <a:ext uri="{FF2B5EF4-FFF2-40B4-BE49-F238E27FC236}">
                <a16:creationId xmlns:a16="http://schemas.microsoft.com/office/drawing/2014/main" id="{C27017CF-2AF9-4B6D-89D1-651D9E67C0C2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715" y="2936303"/>
            <a:ext cx="5896398" cy="2568603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图片 6" descr="http://images.cnitblog.com/blog/378920/201410/081646535629047.png">
            <a:extLst>
              <a:ext uri="{FF2B5EF4-FFF2-40B4-BE49-F238E27FC236}">
                <a16:creationId xmlns:a16="http://schemas.microsoft.com/office/drawing/2014/main" id="{55057B1B-A082-4916-9466-D6C9879F2A01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1785" y="2397066"/>
            <a:ext cx="8287906" cy="3669803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A3585ED4-9EC8-4F1A-A3F5-A6A4F5B20E0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13807459"/>
              </p:ext>
            </p:extLst>
          </p:nvPr>
        </p:nvGraphicFramePr>
        <p:xfrm>
          <a:off x="772886" y="2445371"/>
          <a:ext cx="3879850" cy="600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9" name="AxMath" r:id="rId6" imgW="1940400" imgH="300240" progId="Equation.AxMath">
                  <p:embed/>
                </p:oleObj>
              </mc:Choice>
              <mc:Fallback>
                <p:oleObj name="AxMath" r:id="rId6" imgW="1940400" imgH="300240" progId="Equation.AxMath">
                  <p:embed/>
                  <p:pic>
                    <p:nvPicPr>
                      <p:cNvPr id="14" name="对象 13">
                        <a:extLst>
                          <a:ext uri="{FF2B5EF4-FFF2-40B4-BE49-F238E27FC236}">
                            <a16:creationId xmlns:a16="http://schemas.microsoft.com/office/drawing/2014/main" id="{B5AE6EC2-3994-4D77-9686-0DC8504E724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72886" y="2445371"/>
                        <a:ext cx="3879850" cy="600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矩形 3">
            <a:extLst>
              <a:ext uri="{FF2B5EF4-FFF2-40B4-BE49-F238E27FC236}">
                <a16:creationId xmlns:a16="http://schemas.microsoft.com/office/drawing/2014/main" id="{F5BF6071-3511-4243-A442-42F808149F3E}"/>
              </a:ext>
            </a:extLst>
          </p:cNvPr>
          <p:cNvSpPr/>
          <p:nvPr/>
        </p:nvSpPr>
        <p:spPr>
          <a:xfrm>
            <a:off x="772886" y="3289335"/>
            <a:ext cx="426270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微软雅黑" panose="020B0504020202020204" pitchFamily="34" charset="-122"/>
                <a:cs typeface="Times New Roman" panose="02020603050405020304" pitchFamily="18" charset="0"/>
              </a:rPr>
              <a:t>R=Det(M)-k*trace(M)*trace(M)</a:t>
            </a:r>
            <a:endParaRPr lang="en-US" sz="24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754CFBB-4093-448E-9C31-0A3596FC8196}"/>
              </a:ext>
            </a:extLst>
          </p:cNvPr>
          <p:cNvSpPr/>
          <p:nvPr/>
        </p:nvSpPr>
        <p:spPr>
          <a:xfrm>
            <a:off x="400879" y="3897438"/>
            <a:ext cx="599074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ea typeface="微软雅黑" panose="020B0504020202020204" pitchFamily="34" charset="-122"/>
                <a:cs typeface="Times New Roman" panose="02020603050405020304" pitchFamily="18" charset="0"/>
              </a:rPr>
              <a:t>定义当</a:t>
            </a:r>
            <a:r>
              <a:rPr lang="en-US" dirty="0">
                <a:latin typeface="微软雅黑" panose="020B0504020202020204" pitchFamily="34" charset="-122"/>
                <a:cs typeface="Times New Roman" panose="02020603050405020304" pitchFamily="18" charset="0"/>
              </a:rPr>
              <a:t>R&gt;threshold</a:t>
            </a:r>
            <a:r>
              <a:rPr lang="zh-CN" altLang="en-US" dirty="0">
                <a:latin typeface="微软雅黑" panose="020B0504020202020204" pitchFamily="34" charset="-122"/>
                <a:cs typeface="Times New Roman" panose="02020603050405020304" pitchFamily="18" charset="0"/>
              </a:rPr>
              <a:t>时且为局部极大值的点时，定义为角点</a:t>
            </a:r>
            <a:endParaRPr lang="en-US" altLang="zh-CN" dirty="0">
              <a:latin typeface="微软雅黑" panose="020B0504020202020204" pitchFamily="34" charset="-122"/>
              <a:cs typeface="Times New Roman" panose="02020603050405020304" pitchFamily="18" charset="0"/>
            </a:endParaRPr>
          </a:p>
          <a:p>
            <a:r>
              <a:rPr lang="en-US" dirty="0">
                <a:latin typeface="微软雅黑" panose="020B0504020202020204" pitchFamily="34" charset="-122"/>
                <a:cs typeface="Times New Roman" panose="02020603050405020304" pitchFamily="18" charset="0"/>
              </a:rPr>
              <a:t>Threshold</a:t>
            </a:r>
            <a:r>
              <a:rPr lang="zh-CN" altLang="en-US" dirty="0">
                <a:latin typeface="微软雅黑" panose="020B0504020202020204" pitchFamily="34" charset="-122"/>
                <a:cs typeface="Times New Roman" panose="02020603050405020304" pitchFamily="18" charset="0"/>
              </a:rPr>
              <a:t>通过特征因子</a:t>
            </a:r>
            <a:r>
              <a:rPr lang="en-US" altLang="zh-CN" dirty="0">
                <a:latin typeface="微软雅黑" panose="020B0504020202020204" pitchFamily="34" charset="-122"/>
                <a:cs typeface="Times New Roman" panose="02020603050405020304" pitchFamily="18" charset="0"/>
              </a:rPr>
              <a:t>Q</a:t>
            </a:r>
            <a:r>
              <a:rPr lang="zh-CN" altLang="en-US" dirty="0">
                <a:latin typeface="微软雅黑" panose="020B0504020202020204" pitchFamily="34" charset="-122"/>
                <a:cs typeface="Times New Roman" panose="02020603050405020304" pitchFamily="18" charset="0"/>
              </a:rPr>
              <a:t>控制，</a:t>
            </a:r>
            <a:r>
              <a:rPr lang="en-US" altLang="zh-CN" dirty="0">
                <a:latin typeface="微软雅黑" panose="020B0504020202020204" pitchFamily="34" charset="-122"/>
                <a:cs typeface="Times New Roman" panose="02020603050405020304" pitchFamily="18" charset="0"/>
              </a:rPr>
              <a:t>Q</a:t>
            </a:r>
            <a:r>
              <a:rPr lang="zh-CN" altLang="en-US" dirty="0">
                <a:latin typeface="微软雅黑" panose="020B0504020202020204" pitchFamily="34" charset="-122"/>
                <a:cs typeface="Times New Roman" panose="02020603050405020304" pitchFamily="18" charset="0"/>
              </a:rPr>
              <a:t>越大，角点选择越严格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2673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1282CC-4D1E-47CC-8D8D-367D7E02C9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091" y="-306004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000" dirty="0">
                <a:solidFill>
                  <a:schemeClr val="bg1"/>
                </a:solidFill>
              </a:rPr>
              <a:t>Harris</a:t>
            </a:r>
            <a:r>
              <a:rPr lang="zh-CN" altLang="en-US" sz="3000" dirty="0">
                <a:solidFill>
                  <a:schemeClr val="bg1"/>
                </a:solidFill>
              </a:rPr>
              <a:t>角点检测</a:t>
            </a:r>
            <a:endParaRPr lang="en-US" sz="3000" dirty="0">
              <a:solidFill>
                <a:schemeClr val="bg1"/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67417DD-C7B6-4E42-B98C-98F3509FB6F6}"/>
              </a:ext>
            </a:extLst>
          </p:cNvPr>
          <p:cNvSpPr/>
          <p:nvPr/>
        </p:nvSpPr>
        <p:spPr>
          <a:xfrm>
            <a:off x="324091" y="788240"/>
            <a:ext cx="6096000" cy="487762"/>
          </a:xfrm>
          <a:prstGeom prst="rect">
            <a:avLst/>
          </a:prstGeom>
        </p:spPr>
        <p:txBody>
          <a:bodyPr>
            <a:spAutoFit/>
          </a:bodyPr>
          <a:lstStyle/>
          <a:p>
            <a:pPr lvl="0">
              <a:lnSpc>
                <a:spcPct val="90000"/>
              </a:lnSpc>
              <a:spcBef>
                <a:spcPts val="1000"/>
              </a:spcBef>
              <a:buClr>
                <a:srgbClr val="C00000"/>
              </a:buClr>
            </a:pPr>
            <a:r>
              <a:rPr lang="zh-CN" altLang="en-US" sz="2800" b="1" dirty="0">
                <a:solidFill>
                  <a:prstClr val="black"/>
                </a:solidFill>
              </a:rPr>
              <a:t>效果演示</a:t>
            </a:r>
            <a:endParaRPr lang="en-US" b="1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72405866-4A90-49C1-9495-F618A6E61F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5817"/>
            <a:ext cx="12192000" cy="4203366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59897CB3-0F9C-42A7-BFE0-E0F44D154B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35519" y="1932260"/>
            <a:ext cx="12192000" cy="3637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627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1282CC-4D1E-47CC-8D8D-367D7E02C9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091" y="-306004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000" dirty="0">
                <a:solidFill>
                  <a:schemeClr val="bg1"/>
                </a:solidFill>
              </a:rPr>
              <a:t>Harris</a:t>
            </a:r>
            <a:r>
              <a:rPr lang="zh-CN" altLang="en-US" sz="3000" dirty="0">
                <a:solidFill>
                  <a:schemeClr val="bg1"/>
                </a:solidFill>
              </a:rPr>
              <a:t>角点检测</a:t>
            </a:r>
            <a:endParaRPr lang="en-US" sz="3000" dirty="0">
              <a:solidFill>
                <a:schemeClr val="bg1"/>
              </a:solidFill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C814F11-CFC3-436C-BFB7-7DBB59F7B5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4029" y="1338642"/>
            <a:ext cx="10515600" cy="5381241"/>
          </a:xfrm>
        </p:spPr>
        <p:txBody>
          <a:bodyPr>
            <a:normAutofit/>
          </a:bodyPr>
          <a:lstStyle/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2400" dirty="0">
                <a:latin typeface="微软雅黑" panose="020B0504020202020204" pitchFamily="34" charset="-122"/>
                <a:ea typeface="微软雅黑" panose="020B0504020202020204" pitchFamily="34" charset="-122"/>
                <a:cs typeface="Times New Roman" panose="02020603050405020304" pitchFamily="18" charset="0"/>
              </a:rPr>
              <a:t>Shi-</a:t>
            </a:r>
            <a:r>
              <a:rPr lang="en-US" sz="2400" dirty="0" err="1">
                <a:latin typeface="微软雅黑" panose="020B0504020202020204" pitchFamily="34" charset="-122"/>
                <a:ea typeface="微软雅黑" panose="020B0504020202020204" pitchFamily="34" charset="-122"/>
                <a:cs typeface="Times New Roman" panose="02020603050405020304" pitchFamily="18" charset="0"/>
              </a:rPr>
              <a:t>Tomasi</a:t>
            </a:r>
            <a:r>
              <a:rPr lang="zh-CN" altLang="en-US" sz="2400" dirty="0">
                <a:latin typeface="微软雅黑" panose="020B0504020202020204" pitchFamily="34" charset="-122"/>
                <a:ea typeface="微软雅黑" panose="020B0504020202020204" pitchFamily="34" charset="-122"/>
                <a:cs typeface="Times New Roman" panose="02020603050405020304" pitchFamily="18" charset="0"/>
              </a:rPr>
              <a:t>算法是</a:t>
            </a:r>
            <a:r>
              <a:rPr lang="en-US" sz="2400" dirty="0">
                <a:latin typeface="微软雅黑" panose="020B0504020202020204" pitchFamily="34" charset="-122"/>
                <a:ea typeface="微软雅黑" panose="020B0504020202020204" pitchFamily="34" charset="-122"/>
                <a:cs typeface="Times New Roman" panose="02020603050405020304" pitchFamily="18" charset="0"/>
              </a:rPr>
              <a:t>Harris</a:t>
            </a:r>
            <a:r>
              <a:rPr lang="zh-CN" altLang="en-US" sz="2400" dirty="0">
                <a:latin typeface="微软雅黑" panose="020B0504020202020204" pitchFamily="34" charset="-122"/>
                <a:ea typeface="微软雅黑" panose="020B0504020202020204" pitchFamily="34" charset="-122"/>
                <a:cs typeface="Times New Roman" panose="02020603050405020304" pitchFamily="18" charset="0"/>
              </a:rPr>
              <a:t>算法的改进，在</a:t>
            </a:r>
            <a:r>
              <a:rPr lang="en-US" sz="2400" dirty="0">
                <a:latin typeface="微软雅黑" panose="020B0504020202020204" pitchFamily="34" charset="-122"/>
                <a:ea typeface="微软雅黑" panose="020B0504020202020204" pitchFamily="34" charset="-122"/>
                <a:cs typeface="Times New Roman" panose="02020603050405020304" pitchFamily="18" charset="0"/>
              </a:rPr>
              <a:t>Harris</a:t>
            </a:r>
            <a:r>
              <a:rPr lang="zh-CN" altLang="en-US" sz="2400" dirty="0">
                <a:latin typeface="微软雅黑" panose="020B0504020202020204" pitchFamily="34" charset="-122"/>
                <a:ea typeface="微软雅黑" panose="020B0504020202020204" pitchFamily="34" charset="-122"/>
                <a:cs typeface="Times New Roman" panose="02020603050405020304" pitchFamily="18" charset="0"/>
              </a:rPr>
              <a:t>算法中，是根据协方差矩阵</a:t>
            </a:r>
            <a:r>
              <a:rPr lang="en-US" sz="2400" dirty="0">
                <a:latin typeface="微软雅黑" panose="020B0504020202020204" pitchFamily="34" charset="-122"/>
                <a:ea typeface="微软雅黑" panose="020B0504020202020204" pitchFamily="34" charset="-122"/>
                <a:cs typeface="Times New Roman" panose="02020603050405020304" pitchFamily="18" charset="0"/>
              </a:rPr>
              <a:t>M</a:t>
            </a:r>
            <a:r>
              <a:rPr lang="zh-CN" altLang="en-US" sz="2400" dirty="0">
                <a:latin typeface="微软雅黑" panose="020B0504020202020204" pitchFamily="34" charset="-122"/>
                <a:ea typeface="微软雅黑" panose="020B0504020202020204" pitchFamily="34" charset="-122"/>
                <a:cs typeface="Times New Roman" panose="02020603050405020304" pitchFamily="18" charset="0"/>
              </a:rPr>
              <a:t>的两个特征值的组合来判断是否角点。而在</a:t>
            </a:r>
            <a:r>
              <a:rPr lang="en-US" sz="2400" dirty="0">
                <a:latin typeface="微软雅黑" panose="020B0504020202020204" pitchFamily="34" charset="-122"/>
                <a:ea typeface="微软雅黑" panose="020B0504020202020204" pitchFamily="34" charset="-122"/>
                <a:cs typeface="Times New Roman" panose="02020603050405020304" pitchFamily="18" charset="0"/>
              </a:rPr>
              <a:t>Shi-</a:t>
            </a:r>
            <a:r>
              <a:rPr lang="en-US" sz="2400" dirty="0" err="1">
                <a:latin typeface="微软雅黑" panose="020B0504020202020204" pitchFamily="34" charset="-122"/>
                <a:ea typeface="微软雅黑" panose="020B0504020202020204" pitchFamily="34" charset="-122"/>
                <a:cs typeface="Times New Roman" panose="02020603050405020304" pitchFamily="18" charset="0"/>
              </a:rPr>
              <a:t>Tomasi</a:t>
            </a:r>
            <a:r>
              <a:rPr lang="zh-CN" altLang="en-US" sz="2400" dirty="0">
                <a:latin typeface="微软雅黑" panose="020B0504020202020204" pitchFamily="34" charset="-122"/>
                <a:ea typeface="微软雅黑" panose="020B0504020202020204" pitchFamily="34" charset="-122"/>
                <a:cs typeface="Times New Roman" panose="02020603050405020304" pitchFamily="18" charset="0"/>
              </a:rPr>
              <a:t>算法中，是根据较小的特征值是否大于阈值来判断是否角点。</a:t>
            </a:r>
            <a:r>
              <a:rPr lang="en-US" sz="2400" dirty="0">
                <a:latin typeface="微软雅黑" panose="020B0504020202020204" pitchFamily="34" charset="-122"/>
                <a:ea typeface="微软雅黑" panose="020B0504020202020204" pitchFamily="34" charset="-122"/>
                <a:cs typeface="Times New Roman" panose="02020603050405020304" pitchFamily="18" charset="0"/>
              </a:rPr>
              <a:t> </a:t>
            </a:r>
          </a:p>
          <a:p>
            <a:r>
              <a:rPr lang="zh-CN" altLang="en-US" sz="2400" dirty="0">
                <a:latin typeface="微软雅黑" panose="020B0504020202020204" pitchFamily="34" charset="-122"/>
                <a:ea typeface="微软雅黑" panose="020B0504020202020204" pitchFamily="34" charset="-122"/>
                <a:cs typeface="Times New Roman" panose="02020603050405020304" pitchFamily="18" charset="0"/>
              </a:rPr>
              <a:t>这个判断依据是：较小的特征值表示在该特征值方向上的方差较小，较小的方差如果都能够大于阈值，在这个方向上的变化满足是角点的判断要求。</a:t>
            </a:r>
            <a:r>
              <a:rPr lang="en-US" sz="2400" dirty="0">
                <a:latin typeface="微软雅黑" panose="020B0504020202020204" pitchFamily="34" charset="-122"/>
                <a:ea typeface="微软雅黑" panose="020B0504020202020204" pitchFamily="34" charset="-122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67417DD-C7B6-4E42-B98C-98F3509FB6F6}"/>
              </a:ext>
            </a:extLst>
          </p:cNvPr>
          <p:cNvSpPr/>
          <p:nvPr/>
        </p:nvSpPr>
        <p:spPr>
          <a:xfrm>
            <a:off x="324091" y="788240"/>
            <a:ext cx="6096000" cy="487762"/>
          </a:xfrm>
          <a:prstGeom prst="rect">
            <a:avLst/>
          </a:prstGeom>
        </p:spPr>
        <p:txBody>
          <a:bodyPr>
            <a:spAutoFit/>
          </a:bodyPr>
          <a:lstStyle/>
          <a:p>
            <a:pPr lvl="0">
              <a:lnSpc>
                <a:spcPct val="90000"/>
              </a:lnSpc>
              <a:spcBef>
                <a:spcPts val="1000"/>
              </a:spcBef>
              <a:buClr>
                <a:srgbClr val="C00000"/>
              </a:buClr>
            </a:pPr>
            <a:r>
              <a:rPr lang="zh-CN" altLang="en-US" sz="2800" b="1" dirty="0">
                <a:solidFill>
                  <a:prstClr val="black"/>
                </a:solidFill>
              </a:rPr>
              <a:t>算法原理</a:t>
            </a:r>
            <a:endParaRPr lang="en-US" b="1" dirty="0"/>
          </a:p>
        </p:txBody>
      </p:sp>
      <p:graphicFrame>
        <p:nvGraphicFramePr>
          <p:cNvPr id="15" name="对象 14">
            <a:extLst>
              <a:ext uri="{FF2B5EF4-FFF2-40B4-BE49-F238E27FC236}">
                <a16:creationId xmlns:a16="http://schemas.microsoft.com/office/drawing/2014/main" id="{95F5C96F-E476-4A59-B245-3AD64F66BCD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27399602"/>
              </p:ext>
            </p:extLst>
          </p:nvPr>
        </p:nvGraphicFramePr>
        <p:xfrm>
          <a:off x="1627427" y="4938333"/>
          <a:ext cx="7908925" cy="1162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9" name="AxMath" r:id="rId4" imgW="3954960" imgH="580320" progId="Equation.AxMath">
                  <p:embed/>
                </p:oleObj>
              </mc:Choice>
              <mc:Fallback>
                <p:oleObj name="AxMath" r:id="rId4" imgW="3954960" imgH="580320" progId="Equation.AxMath">
                  <p:embed/>
                  <p:pic>
                    <p:nvPicPr>
                      <p:cNvPr id="15" name="对象 14">
                        <a:extLst>
                          <a:ext uri="{FF2B5EF4-FFF2-40B4-BE49-F238E27FC236}">
                            <a16:creationId xmlns:a16="http://schemas.microsoft.com/office/drawing/2014/main" id="{95F5C96F-E476-4A59-B245-3AD64F66BCD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627427" y="4938333"/>
                        <a:ext cx="7908925" cy="1162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1945EC4A-9495-48A9-BA6C-254489BBEAB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5245304"/>
              </p:ext>
            </p:extLst>
          </p:nvPr>
        </p:nvGraphicFramePr>
        <p:xfrm>
          <a:off x="4245215" y="3892182"/>
          <a:ext cx="2673350" cy="600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0" name="AxMath" r:id="rId6" imgW="1336320" imgH="300240" progId="Equation.AxMath">
                  <p:embed/>
                </p:oleObj>
              </mc:Choice>
              <mc:Fallback>
                <p:oleObj name="AxMath" r:id="rId6" imgW="1336320" imgH="300240" progId="Equation.AxMath">
                  <p:embed/>
                  <p:pic>
                    <p:nvPicPr>
                      <p:cNvPr id="11" name="对象 10">
                        <a:extLst>
                          <a:ext uri="{FF2B5EF4-FFF2-40B4-BE49-F238E27FC236}">
                            <a16:creationId xmlns:a16="http://schemas.microsoft.com/office/drawing/2014/main" id="{A3585ED4-9EC8-4F1A-A3F5-A6A4F5B20E0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245215" y="3892182"/>
                        <a:ext cx="2673350" cy="600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" name="图片 11">
            <a:extLst>
              <a:ext uri="{FF2B5EF4-FFF2-40B4-BE49-F238E27FC236}">
                <a16:creationId xmlns:a16="http://schemas.microsoft.com/office/drawing/2014/main" id="{E7555C6E-33C1-43EE-BE9E-DBC844AC97F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0473" y="4524840"/>
            <a:ext cx="2638425" cy="1895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D89B5A00-18E8-43F2-B8F1-A2CAE9FDB65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8362" y="585787"/>
            <a:ext cx="7915275" cy="56864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46296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12"/>
                                        </p:tgtEl>
                                      </p:cBhvr>
                                      <p:by x="290000" y="29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7448 -0.15834 L -0.38906 -0.29792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729" y="-699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7CC1DD-6ACB-4C41-A531-BD86AFB172B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sz="4800" dirty="0">
                <a:latin typeface="+mn-lt"/>
                <a:ea typeface="+mn-ea"/>
                <a:cs typeface="+mn-ea"/>
                <a:sym typeface="+mn-lt"/>
              </a:rPr>
              <a:t>Part 2</a:t>
            </a:r>
            <a:r>
              <a:rPr lang="zh-CN" altLang="en-US" sz="4800" dirty="0">
                <a:latin typeface="+mn-lt"/>
                <a:ea typeface="+mn-ea"/>
                <a:cs typeface="+mn-ea"/>
                <a:sym typeface="+mn-lt"/>
              </a:rPr>
              <a:t>：运动估计</a:t>
            </a:r>
            <a:endParaRPr lang="en-US" sz="4800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3442EBD-190F-4CDF-B244-17B2A4A1ECB2}"/>
              </a:ext>
            </a:extLst>
          </p:cNvPr>
          <p:cNvSpPr/>
          <p:nvPr/>
        </p:nvSpPr>
        <p:spPr>
          <a:xfrm>
            <a:off x="0" y="6419460"/>
            <a:ext cx="12192000" cy="438539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E3CE40D-55DB-4B8D-9785-B3461918FAA7}"/>
              </a:ext>
            </a:extLst>
          </p:cNvPr>
          <p:cNvSpPr txBox="1"/>
          <p:nvPr/>
        </p:nvSpPr>
        <p:spPr>
          <a:xfrm>
            <a:off x="149290" y="6438674"/>
            <a:ext cx="40121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</a:rPr>
              <a:t>CS: APP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7" name="副标题 6">
            <a:extLst>
              <a:ext uri="{FF2B5EF4-FFF2-40B4-BE49-F238E27FC236}">
                <a16:creationId xmlns:a16="http://schemas.microsoft.com/office/drawing/2014/main" id="{3A2C02B8-EC4C-4D66-A854-FA1F4005D9E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0635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wso5jq1">
      <a:majorFont>
        <a:latin typeface="Microsoft YaHei" panose="020F0302020204030204"/>
        <a:ea typeface="Microsoft YaHei"/>
        <a:cs typeface=""/>
      </a:majorFont>
      <a:minorFont>
        <a:latin typeface="Microsoft YaHei" panose="020F0502020204030204"/>
        <a:ea typeface="Microsoft YaHe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912</TotalTime>
  <Words>1117</Words>
  <Application>Microsoft Office PowerPoint</Application>
  <PresentationFormat>宽屏</PresentationFormat>
  <Paragraphs>251</Paragraphs>
  <Slides>30</Slides>
  <Notes>27</Notes>
  <HiddenSlides>0</HiddenSlides>
  <MMClips>0</MMClips>
  <ScaleCrop>false</ScaleCrop>
  <HeadingPairs>
    <vt:vector size="8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37" baseType="lpstr">
      <vt:lpstr>微软雅黑</vt:lpstr>
      <vt:lpstr>微软雅黑</vt:lpstr>
      <vt:lpstr>Calibri</vt:lpstr>
      <vt:lpstr>Arial</vt:lpstr>
      <vt:lpstr>Cambria Math</vt:lpstr>
      <vt:lpstr>Office 主题​​</vt:lpstr>
      <vt:lpstr>AxMath</vt:lpstr>
      <vt:lpstr>图像稳定算法研究</vt:lpstr>
      <vt:lpstr>内容</vt:lpstr>
      <vt:lpstr>Part 1：角点检测</vt:lpstr>
      <vt:lpstr>Harris角点检测</vt:lpstr>
      <vt:lpstr>Harris角点检测</vt:lpstr>
      <vt:lpstr>Harris角点检测</vt:lpstr>
      <vt:lpstr>Harris角点检测</vt:lpstr>
      <vt:lpstr>Harris角点检测</vt:lpstr>
      <vt:lpstr>Part 2：运动估计</vt:lpstr>
      <vt:lpstr>基于局部特征的全局运动估计</vt:lpstr>
      <vt:lpstr>特征匹配</vt:lpstr>
      <vt:lpstr>运动估计</vt:lpstr>
      <vt:lpstr>Part 3：参数滤波</vt:lpstr>
      <vt:lpstr>参数滤波修正</vt:lpstr>
      <vt:lpstr>转移模型——HMM</vt:lpstr>
      <vt:lpstr>转移模型——HMM</vt:lpstr>
      <vt:lpstr>线性高斯模型——卡尔曼滤波</vt:lpstr>
      <vt:lpstr>线性高斯模型——卡尔曼滤波</vt:lpstr>
      <vt:lpstr>卡尔曼滤波：仿真</vt:lpstr>
      <vt:lpstr>粒子滤波</vt:lpstr>
      <vt:lpstr>粒子滤波：仿真</vt:lpstr>
      <vt:lpstr>固定帧延时下的平滑</vt:lpstr>
      <vt:lpstr>Part 4：代码优化</vt:lpstr>
      <vt:lpstr>代码优化</vt:lpstr>
      <vt:lpstr>代码优化</vt:lpstr>
      <vt:lpstr>Part 5：结果展示</vt:lpstr>
      <vt:lpstr>结果展示</vt:lpstr>
      <vt:lpstr>结果展示</vt:lpstr>
      <vt:lpstr>参考文献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Bandgap 电路设计与优化</dc:title>
  <dc:creator>Drizzle ls</dc:creator>
  <cp:lastModifiedBy>yilang zhang</cp:lastModifiedBy>
  <cp:revision>118</cp:revision>
  <dcterms:created xsi:type="dcterms:W3CDTF">2019-06-12T02:41:11Z</dcterms:created>
  <dcterms:modified xsi:type="dcterms:W3CDTF">2019-06-29T09:37:38Z</dcterms:modified>
</cp:coreProperties>
</file>